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80.xml" ContentType="application/vnd.openxmlformats-officedocument.presentationml.slide+xml"/>
  <Override PartName="/ppt/slides/slide90.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3" r:id="rId3"/>
    <p:sldMasterId id="2147483665" r:id="rId4"/>
    <p:sldMasterId id="2147483677" r:id="rId5"/>
    <p:sldMasterId id="2147483679" r:id="rId6"/>
    <p:sldMasterId id="2147483681" r:id="rId7"/>
    <p:sldMasterId id="2147483683" r:id="rId8"/>
    <p:sldMasterId id="2147483751" r:id="rId9"/>
  </p:sldMasterIdLst>
  <p:notesMasterIdLst>
    <p:notesMasterId r:id="rId21"/>
  </p:notesMasterIdLst>
  <p:sldIdLst>
    <p:sldId id="256" r:id="rId10"/>
    <p:sldId id="258" r:id="rId11"/>
    <p:sldId id="259" r:id="rId12"/>
    <p:sldId id="260" r:id="rId13"/>
    <p:sldId id="262" r:id="rId14"/>
    <p:sldId id="272" r:id="rId15"/>
    <p:sldId id="266" r:id="rId16"/>
    <p:sldId id="267" r:id="rId17"/>
    <p:sldId id="270" r:id="rId18"/>
    <p:sldId id="273"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1" d="100"/>
          <a:sy n="81" d="100"/>
        </p:scale>
        <p:origin x="70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AE6004-5271-495A-8AEB-43579E236DCD}" type="datetimeFigureOut">
              <a:rPr lang="en-SG" smtClean="0"/>
              <a:t>29/8/2021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DE76C-FC54-49D4-9876-A656F5E18525}" type="slidenum">
              <a:rPr lang="en-SG" smtClean="0"/>
              <a:t>‹#›</a:t>
            </a:fld>
            <a:endParaRPr lang="en-SG"/>
          </a:p>
        </p:txBody>
      </p:sp>
    </p:spTree>
    <p:extLst>
      <p:ext uri="{BB962C8B-B14F-4D97-AF65-F5344CB8AC3E}">
        <p14:creationId xmlns:p14="http://schemas.microsoft.com/office/powerpoint/2010/main" val="366578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Greetings I am </a:t>
            </a:r>
            <a:r>
              <a:rPr lang="en-SG" dirty="0" err="1"/>
              <a:t>Vedant</a:t>
            </a:r>
            <a:r>
              <a:rPr lang="en-SG" dirty="0"/>
              <a:t> from Team VARCO and welcome to our presentation on </a:t>
            </a:r>
            <a:r>
              <a:rPr lang="en-SG" dirty="0" err="1"/>
              <a:t>Crowdly</a:t>
            </a:r>
            <a:r>
              <a:rPr lang="en-SG" dirty="0"/>
              <a:t>: Enabling enterprises through crowdfunding</a:t>
            </a:r>
          </a:p>
        </p:txBody>
      </p:sp>
      <p:sp>
        <p:nvSpPr>
          <p:cNvPr id="4" name="Slide Number Placeholder 3"/>
          <p:cNvSpPr>
            <a:spLocks noGrp="1"/>
          </p:cNvSpPr>
          <p:nvPr>
            <p:ph type="sldNum" sz="quarter" idx="5"/>
          </p:nvPr>
        </p:nvSpPr>
        <p:spPr/>
        <p:txBody>
          <a:bodyPr/>
          <a:lstStyle/>
          <a:p>
            <a:fld id="{41CDE76C-FC54-49D4-9876-A656F5E18525}" type="slidenum">
              <a:rPr lang="en-SG" smtClean="0"/>
              <a:t>1</a:t>
            </a:fld>
            <a:endParaRPr lang="en-SG"/>
          </a:p>
        </p:txBody>
      </p:sp>
    </p:spTree>
    <p:extLst>
      <p:ext uri="{BB962C8B-B14F-4D97-AF65-F5344CB8AC3E}">
        <p14:creationId xmlns:p14="http://schemas.microsoft.com/office/powerpoint/2010/main" val="1417143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Our team sought to answer the question of how we could promote financial inclusivity to the underserved small enterprises in Asia Pacific.</a:t>
            </a:r>
          </a:p>
          <a:p>
            <a:endParaRPr lang="en-SG" dirty="0"/>
          </a:p>
          <a:p>
            <a:r>
              <a:rPr lang="en-SG" dirty="0"/>
              <a:t>Through our research, we discovered 3 key issues they face: </a:t>
            </a:r>
          </a:p>
          <a:p>
            <a:r>
              <a:rPr lang="en-SG" dirty="0"/>
              <a:t>Inability to raise capital</a:t>
            </a:r>
          </a:p>
          <a:p>
            <a:r>
              <a:rPr lang="en-SG" dirty="0"/>
              <a:t>Lack of long term support</a:t>
            </a:r>
          </a:p>
          <a:p>
            <a:r>
              <a:rPr lang="en-SG" dirty="0"/>
              <a:t>Operational issues that lead to early failure</a:t>
            </a:r>
          </a:p>
          <a:p>
            <a:endParaRPr lang="en-SG" dirty="0"/>
          </a:p>
          <a:p>
            <a:r>
              <a:rPr lang="en-SG" dirty="0"/>
              <a:t>To solve these, we created </a:t>
            </a:r>
            <a:r>
              <a:rPr lang="en-SG" dirty="0" err="1"/>
              <a:t>Crowdly</a:t>
            </a:r>
            <a:r>
              <a:rPr lang="en-SG" dirty="0"/>
              <a:t>: an all in one solution to help budding entrepreneurs secure funding and ensure long term operation</a:t>
            </a:r>
          </a:p>
          <a:p>
            <a:r>
              <a:rPr lang="en-SG" dirty="0" err="1"/>
              <a:t>Crowdly</a:t>
            </a:r>
            <a:r>
              <a:rPr lang="en-SG" dirty="0"/>
              <a:t> uses crowdfunding to provide </a:t>
            </a:r>
            <a:r>
              <a:rPr lang="en-SG" dirty="0" err="1"/>
              <a:t>startup</a:t>
            </a:r>
            <a:r>
              <a:rPr lang="en-SG" dirty="0"/>
              <a:t> capital, leverages Goldman </a:t>
            </a:r>
            <a:r>
              <a:rPr lang="en-SG" dirty="0" err="1"/>
              <a:t>Sach’s</a:t>
            </a:r>
            <a:r>
              <a:rPr lang="en-SG" dirty="0"/>
              <a:t> strong financial foundation to accredit small businesses and provides them a digital toolset to assist operations</a:t>
            </a:r>
          </a:p>
          <a:p>
            <a:endParaRPr lang="en-SG" dirty="0"/>
          </a:p>
          <a:p>
            <a:r>
              <a:rPr lang="en-SG" dirty="0"/>
              <a:t>Therefore it increases funding to small businesses, provides a CSR opportunity for Goldman Sachs and transitions businesses into the digital age.</a:t>
            </a:r>
          </a:p>
        </p:txBody>
      </p:sp>
      <p:sp>
        <p:nvSpPr>
          <p:cNvPr id="4" name="Slide Number Placeholder 3"/>
          <p:cNvSpPr>
            <a:spLocks noGrp="1"/>
          </p:cNvSpPr>
          <p:nvPr>
            <p:ph type="sldNum" sz="quarter" idx="5"/>
          </p:nvPr>
        </p:nvSpPr>
        <p:spPr/>
        <p:txBody>
          <a:bodyPr/>
          <a:lstStyle/>
          <a:p>
            <a:fld id="{F4725224-2F27-4C37-89FD-370E990C663D}" type="slidenum">
              <a:rPr lang="en-US" smtClean="0"/>
              <a:t>2</a:t>
            </a:fld>
            <a:endParaRPr lang="en-US"/>
          </a:p>
        </p:txBody>
      </p:sp>
    </p:spTree>
    <p:extLst>
      <p:ext uri="{BB962C8B-B14F-4D97-AF65-F5344CB8AC3E}">
        <p14:creationId xmlns:p14="http://schemas.microsoft.com/office/powerpoint/2010/main" val="287900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Century Gothic" panose="020B0502020202020204" pitchFamily="34" charset="0"/>
              </a:rPr>
              <a:t>Financial exclusivity is a </a:t>
            </a:r>
            <a:r>
              <a:rPr lang="en-SG" sz="1200" b="1" dirty="0">
                <a:latin typeface="Century Gothic" panose="020B0502020202020204" pitchFamily="34" charset="0"/>
              </a:rPr>
              <a:t>huge issue in APAC </a:t>
            </a:r>
            <a:r>
              <a:rPr lang="en-SG" sz="1200" dirty="0">
                <a:latin typeface="Century Gothic" panose="020B0502020202020204" pitchFamily="34" charset="0"/>
              </a:rPr>
              <a:t>and across the globe. It causes businesses to </a:t>
            </a:r>
            <a:r>
              <a:rPr lang="en-SG" sz="1200" b="1" dirty="0">
                <a:latin typeface="Century Gothic" panose="020B0502020202020204" pitchFamily="34" charset="0"/>
              </a:rPr>
              <a:t>fail within their first few years </a:t>
            </a:r>
            <a:r>
              <a:rPr lang="en-SG" sz="1200" dirty="0">
                <a:latin typeface="Century Gothic" panose="020B0502020202020204" pitchFamily="34" charset="0"/>
              </a:rPr>
              <a:t>of operation and </a:t>
            </a:r>
            <a:r>
              <a:rPr lang="en-SG" sz="1200" b="1" dirty="0">
                <a:latin typeface="Century Gothic" panose="020B0502020202020204" pitchFamily="34" charset="0"/>
              </a:rPr>
              <a:t>prevents them from having long term success.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dirty="0">
                <a:latin typeface="Century Gothic" panose="020B0502020202020204" pitchFamily="34" charset="0"/>
              </a:rPr>
              <a:t>The global impact of this financial exclusivity can be seen by how most businesses fail quickly and the large part that cash flow and operational management play in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dirty="0">
                <a:latin typeface="Century Gothic" panose="020B0502020202020204" pitchFamily="34" charset="0"/>
              </a:rPr>
              <a:t>The issue is evidenced more clearly in the scope of the APAC region where majority of enterprises lack any concrete means of institutional financing thus having to resort to alternate means like crowdfunding.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dirty="0">
                <a:latin typeface="Century Gothic" panose="020B0502020202020204" pitchFamily="34" charset="0"/>
              </a:rPr>
              <a:t>This is where </a:t>
            </a:r>
            <a:r>
              <a:rPr lang="en-SG" sz="1200" b="0" dirty="0" err="1">
                <a:latin typeface="Century Gothic" panose="020B0502020202020204" pitchFamily="34" charset="0"/>
              </a:rPr>
              <a:t>Crowdly</a:t>
            </a:r>
            <a:r>
              <a:rPr lang="en-SG" sz="1200" b="0" dirty="0">
                <a:latin typeface="Century Gothic" panose="020B0502020202020204" pitchFamily="34" charset="0"/>
              </a:rPr>
              <a:t> comes in to leverage the booming crowdfunding market. By implementing cutting edge technology, we aim to provide funding and long term operational support to underserved small enterprises in the Asia-Pacific region.</a:t>
            </a:r>
          </a:p>
          <a:p>
            <a:endParaRPr lang="en-SG" dirty="0">
              <a:cs typeface="Calibri" panose="020F0502020204030204"/>
            </a:endParaRPr>
          </a:p>
        </p:txBody>
      </p:sp>
      <p:sp>
        <p:nvSpPr>
          <p:cNvPr id="4" name="Slide Number Placeholder 3"/>
          <p:cNvSpPr>
            <a:spLocks noGrp="1"/>
          </p:cNvSpPr>
          <p:nvPr>
            <p:ph type="sldNum" sz="quarter" idx="5"/>
          </p:nvPr>
        </p:nvSpPr>
        <p:spPr/>
        <p:txBody>
          <a:bodyPr/>
          <a:lstStyle/>
          <a:p>
            <a:fld id="{F4725224-2F27-4C37-89FD-370E990C663D}" type="slidenum">
              <a:rPr lang="en-US" smtClean="0"/>
              <a:t>3</a:t>
            </a:fld>
            <a:endParaRPr lang="en-US"/>
          </a:p>
        </p:txBody>
      </p:sp>
    </p:spTree>
    <p:extLst>
      <p:ext uri="{BB962C8B-B14F-4D97-AF65-F5344CB8AC3E}">
        <p14:creationId xmlns:p14="http://schemas.microsoft.com/office/powerpoint/2010/main" val="2678269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failure of small businesses can be broken into 3 key issues:</a:t>
            </a:r>
          </a:p>
          <a:p>
            <a:endParaRPr lang="en-SG" dirty="0"/>
          </a:p>
          <a:p>
            <a:r>
              <a:rPr lang="en-SG" dirty="0"/>
              <a:t>Firstly is the inability of small businesses to raise capital as they do not have a secure line of credit or lack much collateral to secure loans. </a:t>
            </a:r>
            <a:r>
              <a:rPr lang="en-SG" dirty="0" err="1"/>
              <a:t>Crowdly</a:t>
            </a:r>
            <a:r>
              <a:rPr lang="en-SG" dirty="0"/>
              <a:t> allows them to request capital via crowdfunding, making seed funding more accessible</a:t>
            </a:r>
          </a:p>
          <a:p>
            <a:endParaRPr lang="en-SG" dirty="0"/>
          </a:p>
          <a:p>
            <a:r>
              <a:rPr lang="en-SG" dirty="0"/>
              <a:t>Secondly, there is a lack of end to end long term support to keep these businesses afloat which is why so many don’t make it past ten years. They also lack credibility and defined records and statements to secure funding in these later stages. </a:t>
            </a:r>
            <a:r>
              <a:rPr lang="en-SG" dirty="0" err="1"/>
              <a:t>Crowdly</a:t>
            </a:r>
            <a:r>
              <a:rPr lang="en-SG" dirty="0"/>
              <a:t> leverages Goldman Sachs’ top class employees to ensure businesses get the support they need whilst opening a portal for volunteerism within GS.</a:t>
            </a:r>
          </a:p>
          <a:p>
            <a:endParaRPr lang="en-SG" dirty="0"/>
          </a:p>
          <a:p>
            <a:r>
              <a:rPr lang="en-SG" dirty="0"/>
              <a:t>Lastly, operational issues are a leading cause of early failure. Many </a:t>
            </a:r>
            <a:r>
              <a:rPr lang="en-SG" dirty="0" err="1"/>
              <a:t>startups</a:t>
            </a:r>
            <a:r>
              <a:rPr lang="en-SG" dirty="0"/>
              <a:t> in economically developed countries are going digital with their operational tools but those in underserved communities remain </a:t>
            </a:r>
            <a:r>
              <a:rPr lang="en-SG" dirty="0" err="1"/>
              <a:t>analog</a:t>
            </a:r>
            <a:r>
              <a:rPr lang="en-SG" dirty="0"/>
              <a:t> and are unable to utilize such tools. </a:t>
            </a:r>
            <a:r>
              <a:rPr lang="en-SG" dirty="0" err="1"/>
              <a:t>Crowdly</a:t>
            </a:r>
            <a:r>
              <a:rPr lang="en-SG" dirty="0"/>
              <a:t> doesn’t stop at short term funding but also assists enterprises with effective data management solutions for operational needs.</a:t>
            </a:r>
          </a:p>
          <a:p>
            <a:endParaRPr lang="en-SG" dirty="0"/>
          </a:p>
          <a:p>
            <a:r>
              <a:rPr lang="en-SG" dirty="0"/>
              <a:t>There fore, </a:t>
            </a:r>
            <a:r>
              <a:rPr lang="en-SG" dirty="0" err="1"/>
              <a:t>crowdly</a:t>
            </a:r>
            <a:r>
              <a:rPr lang="en-SG" dirty="0"/>
              <a:t> aims to provide a platform that not only provides start-up capital for enterprises in the short run but also long term support for them to keep growing without facing any operational issues.</a:t>
            </a:r>
          </a:p>
        </p:txBody>
      </p:sp>
      <p:sp>
        <p:nvSpPr>
          <p:cNvPr id="4" name="Slide Number Placeholder 3"/>
          <p:cNvSpPr>
            <a:spLocks noGrp="1"/>
          </p:cNvSpPr>
          <p:nvPr>
            <p:ph type="sldNum" sz="quarter" idx="5"/>
          </p:nvPr>
        </p:nvSpPr>
        <p:spPr/>
        <p:txBody>
          <a:bodyPr/>
          <a:lstStyle/>
          <a:p>
            <a:fld id="{F4725224-2F27-4C37-89FD-370E990C663D}" type="slidenum">
              <a:rPr lang="en-US" smtClean="0"/>
              <a:t>4</a:t>
            </a:fld>
            <a:endParaRPr lang="en-US"/>
          </a:p>
        </p:txBody>
      </p:sp>
    </p:spTree>
    <p:extLst>
      <p:ext uri="{BB962C8B-B14F-4D97-AF65-F5344CB8AC3E}">
        <p14:creationId xmlns:p14="http://schemas.microsoft.com/office/powerpoint/2010/main" val="620337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4725224-2F27-4C37-89FD-370E990C663D}" type="slidenum">
              <a:rPr lang="en-US" smtClean="0"/>
              <a:t>5</a:t>
            </a:fld>
            <a:endParaRPr lang="en-US"/>
          </a:p>
        </p:txBody>
      </p:sp>
    </p:spTree>
    <p:extLst>
      <p:ext uri="{BB962C8B-B14F-4D97-AF65-F5344CB8AC3E}">
        <p14:creationId xmlns:p14="http://schemas.microsoft.com/office/powerpoint/2010/main" val="745814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4725224-2F27-4C37-89FD-370E990C663D}" type="slidenum">
              <a:rPr lang="en-US" smtClean="0"/>
              <a:t>6</a:t>
            </a:fld>
            <a:endParaRPr lang="en-US"/>
          </a:p>
        </p:txBody>
      </p:sp>
    </p:spTree>
    <p:extLst>
      <p:ext uri="{BB962C8B-B14F-4D97-AF65-F5344CB8AC3E}">
        <p14:creationId xmlns:p14="http://schemas.microsoft.com/office/powerpoint/2010/main" val="386432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Crowdly</a:t>
            </a:r>
            <a:r>
              <a:rPr lang="en-SG" dirty="0"/>
              <a:t> also surpasses all competitors in its field by providing more technical capabilities and better value propositions.</a:t>
            </a:r>
          </a:p>
        </p:txBody>
      </p:sp>
      <p:sp>
        <p:nvSpPr>
          <p:cNvPr id="4" name="Slide Number Placeholder 3"/>
          <p:cNvSpPr>
            <a:spLocks noGrp="1"/>
          </p:cNvSpPr>
          <p:nvPr>
            <p:ph type="sldNum" sz="quarter" idx="5"/>
          </p:nvPr>
        </p:nvSpPr>
        <p:spPr/>
        <p:txBody>
          <a:bodyPr/>
          <a:lstStyle/>
          <a:p>
            <a:fld id="{41CDE76C-FC54-49D4-9876-A656F5E18525}" type="slidenum">
              <a:rPr lang="en-SG" smtClean="0"/>
              <a:t>7</a:t>
            </a:fld>
            <a:endParaRPr lang="en-SG"/>
          </a:p>
        </p:txBody>
      </p:sp>
    </p:spTree>
    <p:extLst>
      <p:ext uri="{BB962C8B-B14F-4D97-AF65-F5344CB8AC3E}">
        <p14:creationId xmlns:p14="http://schemas.microsoft.com/office/powerpoint/2010/main" val="1746170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Crowdly</a:t>
            </a:r>
            <a:r>
              <a:rPr lang="en-SG" dirty="0"/>
              <a:t> targets small businesses which make up a huge portion of enterprises in APAC, leading to not only social benefits via an increase in employment but also improving the GDP contributions of this sector of the economy. Furthermore, transitioning </a:t>
            </a:r>
            <a:r>
              <a:rPr lang="en-SG" dirty="0" err="1"/>
              <a:t>analog</a:t>
            </a:r>
            <a:r>
              <a:rPr lang="en-SG" dirty="0"/>
              <a:t> business processes in these underserved sectors will enable a transition to the digital era.</a:t>
            </a:r>
          </a:p>
          <a:p>
            <a:endParaRPr lang="en-SG" dirty="0"/>
          </a:p>
          <a:p>
            <a:r>
              <a:rPr lang="en-SG" dirty="0" err="1"/>
              <a:t>Crowdly</a:t>
            </a:r>
            <a:r>
              <a:rPr lang="en-SG" dirty="0"/>
              <a:t> is an impactful product, but what about feasibility? Well, due to the huge proportion of aforementioned underserved small enterprises, crowdfunding is quick on the uptake. This is not only evidenced by the booming crowdfunding market in APAC but also the success of platforms in other developing countries like M-Changa in Africa. This solution will also be a low cost one to Goldman Sachs as it will only require the time cost of employees but in turn offer them an opportunity to address the needs of entrepreneurs in need. (add technical feasibility)</a:t>
            </a:r>
          </a:p>
        </p:txBody>
      </p:sp>
      <p:sp>
        <p:nvSpPr>
          <p:cNvPr id="4" name="Slide Number Placeholder 3"/>
          <p:cNvSpPr>
            <a:spLocks noGrp="1"/>
          </p:cNvSpPr>
          <p:nvPr>
            <p:ph type="sldNum" sz="quarter" idx="5"/>
          </p:nvPr>
        </p:nvSpPr>
        <p:spPr/>
        <p:txBody>
          <a:bodyPr/>
          <a:lstStyle/>
          <a:p>
            <a:fld id="{41CDE76C-FC54-49D4-9876-A656F5E18525}" type="slidenum">
              <a:rPr lang="en-SG" smtClean="0"/>
              <a:t>8</a:t>
            </a:fld>
            <a:endParaRPr lang="en-SG"/>
          </a:p>
        </p:txBody>
      </p:sp>
    </p:spTree>
    <p:extLst>
      <p:ext uri="{BB962C8B-B14F-4D97-AF65-F5344CB8AC3E}">
        <p14:creationId xmlns:p14="http://schemas.microsoft.com/office/powerpoint/2010/main" val="2079920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Conclusion, we aimed to solve the problem of promoting financial inclusivity to the underserved small enterprises in APAC and we achieved it with a solution that leverages technologies of data analytics, speech recognition and translation and cloud architecture that supports digital asset management. All this results in increasing funding among small businesses, providing volunteering opportunities for Goldman Sachs employees and transitioning small businesses into the digital age.</a:t>
            </a:r>
          </a:p>
        </p:txBody>
      </p:sp>
      <p:sp>
        <p:nvSpPr>
          <p:cNvPr id="4" name="Slide Number Placeholder 3"/>
          <p:cNvSpPr>
            <a:spLocks noGrp="1"/>
          </p:cNvSpPr>
          <p:nvPr>
            <p:ph type="sldNum" sz="quarter" idx="5"/>
          </p:nvPr>
        </p:nvSpPr>
        <p:spPr/>
        <p:txBody>
          <a:bodyPr/>
          <a:lstStyle/>
          <a:p>
            <a:fld id="{41CDE76C-FC54-49D4-9876-A656F5E18525}" type="slidenum">
              <a:rPr lang="en-SG" smtClean="0"/>
              <a:t>9</a:t>
            </a:fld>
            <a:endParaRPr lang="en-SG"/>
          </a:p>
        </p:txBody>
      </p:sp>
    </p:spTree>
    <p:extLst>
      <p:ext uri="{BB962C8B-B14F-4D97-AF65-F5344CB8AC3E}">
        <p14:creationId xmlns:p14="http://schemas.microsoft.com/office/powerpoint/2010/main" val="375668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2D7F-4227-4F79-86DC-213FF67B91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663EF66-6113-4596-B442-CA5A400A30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87C1D18-274A-4D0E-AFF6-A2012300E4B2}"/>
              </a:ext>
            </a:extLst>
          </p:cNvPr>
          <p:cNvSpPr>
            <a:spLocks noGrp="1"/>
          </p:cNvSpPr>
          <p:nvPr>
            <p:ph type="dt" sz="half" idx="10"/>
          </p:nvPr>
        </p:nvSpPr>
        <p:spPr/>
        <p:txBody>
          <a:bodyPr/>
          <a:lstStyle/>
          <a:p>
            <a:fld id="{0433E713-98DF-4430-B472-E5F8DE3A4611}" type="datetimeFigureOut">
              <a:rPr lang="en-SG" smtClean="0"/>
              <a:t>29/8/2021</a:t>
            </a:fld>
            <a:endParaRPr lang="en-SG"/>
          </a:p>
        </p:txBody>
      </p:sp>
      <p:sp>
        <p:nvSpPr>
          <p:cNvPr id="5" name="Footer Placeholder 4">
            <a:extLst>
              <a:ext uri="{FF2B5EF4-FFF2-40B4-BE49-F238E27FC236}">
                <a16:creationId xmlns:a16="http://schemas.microsoft.com/office/drawing/2014/main" id="{A8D9B5BE-0454-4FBD-B1DF-8B3A42FA4EA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9B4A29A-7882-4880-A7EB-FE502E147B1D}"/>
              </a:ext>
            </a:extLst>
          </p:cNvPr>
          <p:cNvSpPr>
            <a:spLocks noGrp="1"/>
          </p:cNvSpPr>
          <p:nvPr>
            <p:ph type="sldNum" sz="quarter" idx="12"/>
          </p:nvPr>
        </p:nvSpPr>
        <p:spPr/>
        <p:txBody>
          <a:bodyPr/>
          <a:lstStyle/>
          <a:p>
            <a:fld id="{F93769E6-F6E5-4C34-B8C5-0C0CCAB4DC24}" type="slidenum">
              <a:rPr lang="en-SG" smtClean="0"/>
              <a:t>‹#›</a:t>
            </a:fld>
            <a:endParaRPr lang="en-SG"/>
          </a:p>
        </p:txBody>
      </p:sp>
    </p:spTree>
    <p:extLst>
      <p:ext uri="{BB962C8B-B14F-4D97-AF65-F5344CB8AC3E}">
        <p14:creationId xmlns:p14="http://schemas.microsoft.com/office/powerpoint/2010/main" val="366284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9A469-C3B5-45A4-BD7D-11DECE21582E}"/>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A0C2C360-17AD-4AF8-9871-3369CACF44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473BECA-73C7-4710-BBD4-2462151C2D14}"/>
              </a:ext>
            </a:extLst>
          </p:cNvPr>
          <p:cNvSpPr>
            <a:spLocks noGrp="1"/>
          </p:cNvSpPr>
          <p:nvPr>
            <p:ph type="dt" sz="half" idx="10"/>
          </p:nvPr>
        </p:nvSpPr>
        <p:spPr/>
        <p:txBody>
          <a:bodyPr/>
          <a:lstStyle/>
          <a:p>
            <a:fld id="{0433E713-98DF-4430-B472-E5F8DE3A4611}" type="datetimeFigureOut">
              <a:rPr lang="en-SG" smtClean="0"/>
              <a:t>29/8/2021</a:t>
            </a:fld>
            <a:endParaRPr lang="en-SG"/>
          </a:p>
        </p:txBody>
      </p:sp>
      <p:sp>
        <p:nvSpPr>
          <p:cNvPr id="5" name="Footer Placeholder 4">
            <a:extLst>
              <a:ext uri="{FF2B5EF4-FFF2-40B4-BE49-F238E27FC236}">
                <a16:creationId xmlns:a16="http://schemas.microsoft.com/office/drawing/2014/main" id="{29520E38-6E72-42F9-A3F0-DCAB0B15817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D9ADC2F-0A6E-4AEB-A686-401F1395CAEF}"/>
              </a:ext>
            </a:extLst>
          </p:cNvPr>
          <p:cNvSpPr>
            <a:spLocks noGrp="1"/>
          </p:cNvSpPr>
          <p:nvPr>
            <p:ph type="sldNum" sz="quarter" idx="12"/>
          </p:nvPr>
        </p:nvSpPr>
        <p:spPr/>
        <p:txBody>
          <a:bodyPr/>
          <a:lstStyle/>
          <a:p>
            <a:fld id="{F93769E6-F6E5-4C34-B8C5-0C0CCAB4DC24}" type="slidenum">
              <a:rPr lang="en-SG" smtClean="0"/>
              <a:t>‹#›</a:t>
            </a:fld>
            <a:endParaRPr lang="en-SG"/>
          </a:p>
        </p:txBody>
      </p:sp>
    </p:spTree>
    <p:extLst>
      <p:ext uri="{BB962C8B-B14F-4D97-AF65-F5344CB8AC3E}">
        <p14:creationId xmlns:p14="http://schemas.microsoft.com/office/powerpoint/2010/main" val="77401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5BA545-62F2-4C7E-9A72-4C76102319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BDD01C8-C677-4A04-AAA9-E4E9D771B9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3538D35-DC93-4EE3-8E77-5451FC8EBA07}"/>
              </a:ext>
            </a:extLst>
          </p:cNvPr>
          <p:cNvSpPr>
            <a:spLocks noGrp="1"/>
          </p:cNvSpPr>
          <p:nvPr>
            <p:ph type="dt" sz="half" idx="10"/>
          </p:nvPr>
        </p:nvSpPr>
        <p:spPr/>
        <p:txBody>
          <a:bodyPr/>
          <a:lstStyle/>
          <a:p>
            <a:fld id="{0433E713-98DF-4430-B472-E5F8DE3A4611}" type="datetimeFigureOut">
              <a:rPr lang="en-SG" smtClean="0"/>
              <a:t>29/8/2021</a:t>
            </a:fld>
            <a:endParaRPr lang="en-SG"/>
          </a:p>
        </p:txBody>
      </p:sp>
      <p:sp>
        <p:nvSpPr>
          <p:cNvPr id="5" name="Footer Placeholder 4">
            <a:extLst>
              <a:ext uri="{FF2B5EF4-FFF2-40B4-BE49-F238E27FC236}">
                <a16:creationId xmlns:a16="http://schemas.microsoft.com/office/drawing/2014/main" id="{3AC62022-1854-4E2C-B596-60EC921AE1C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3AC683D-0D8E-4E1D-A665-3A302E455BFE}"/>
              </a:ext>
            </a:extLst>
          </p:cNvPr>
          <p:cNvSpPr>
            <a:spLocks noGrp="1"/>
          </p:cNvSpPr>
          <p:nvPr>
            <p:ph type="sldNum" sz="quarter" idx="12"/>
          </p:nvPr>
        </p:nvSpPr>
        <p:spPr/>
        <p:txBody>
          <a:bodyPr/>
          <a:lstStyle/>
          <a:p>
            <a:fld id="{F93769E6-F6E5-4C34-B8C5-0C0CCAB4DC24}" type="slidenum">
              <a:rPr lang="en-SG" smtClean="0"/>
              <a:t>‹#›</a:t>
            </a:fld>
            <a:endParaRPr lang="en-SG"/>
          </a:p>
        </p:txBody>
      </p:sp>
    </p:spTree>
    <p:extLst>
      <p:ext uri="{BB962C8B-B14F-4D97-AF65-F5344CB8AC3E}">
        <p14:creationId xmlns:p14="http://schemas.microsoft.com/office/powerpoint/2010/main" val="3708674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1EDAE-0FF8-44AC-B155-9427C832963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SG"/>
          </a:p>
        </p:txBody>
      </p:sp>
      <p:sp>
        <p:nvSpPr>
          <p:cNvPr id="3" name="Slide Number Placeholder 2">
            <a:extLst>
              <a:ext uri="{FF2B5EF4-FFF2-40B4-BE49-F238E27FC236}">
                <a16:creationId xmlns:a16="http://schemas.microsoft.com/office/drawing/2014/main" id="{1F49A842-7F3E-4C8C-B37C-D6452F2D00FF}"/>
              </a:ext>
            </a:extLst>
          </p:cNvPr>
          <p:cNvSpPr>
            <a:spLocks noGrp="1"/>
          </p:cNvSpPr>
          <p:nvPr>
            <p:ph type="sldNum" sz="quarter" idx="10"/>
          </p:nvPr>
        </p:nvSpPr>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2682823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4534-D953-49FC-8717-46CAE06AFCA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SG"/>
          </a:p>
        </p:txBody>
      </p:sp>
      <p:sp>
        <p:nvSpPr>
          <p:cNvPr id="3" name="Slide Number Placeholder 2">
            <a:extLst>
              <a:ext uri="{FF2B5EF4-FFF2-40B4-BE49-F238E27FC236}">
                <a16:creationId xmlns:a16="http://schemas.microsoft.com/office/drawing/2014/main" id="{C61810DD-87F9-426E-A6D0-12BEA926E082}"/>
              </a:ext>
            </a:extLst>
          </p:cNvPr>
          <p:cNvSpPr>
            <a:spLocks noGrp="1"/>
          </p:cNvSpPr>
          <p:nvPr>
            <p:ph type="sldNum" sz="quarter" idx="10"/>
          </p:nvPr>
        </p:nvSpPr>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3194236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DA8E-B680-42B7-BCAE-4E53D38A78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D2798C4F-15CD-4B7B-A7F8-5E0EDC1930F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21084F4-143E-48C7-8FD7-15220496F5B5}"/>
              </a:ext>
            </a:extLst>
          </p:cNvPr>
          <p:cNvSpPr>
            <a:spLocks noGrp="1"/>
          </p:cNvSpPr>
          <p:nvPr>
            <p:ph type="dt" sz="half" idx="10"/>
          </p:nvPr>
        </p:nvSpPr>
        <p:spPr>
          <a:xfrm>
            <a:off x="838200" y="6356350"/>
            <a:ext cx="2743200" cy="365125"/>
          </a:xfrm>
          <a:prstGeom prst="rect">
            <a:avLst/>
          </a:prstGeom>
        </p:spPr>
        <p:txBody>
          <a:bodyPr/>
          <a:lstStyle/>
          <a:p>
            <a:fld id="{A8DE81AC-ACEE-479A-8411-089F9F2A4F95}" type="datetimeFigureOut">
              <a:rPr lang="en-SG" smtClean="0"/>
              <a:t>29/8/2021</a:t>
            </a:fld>
            <a:endParaRPr lang="en-SG"/>
          </a:p>
        </p:txBody>
      </p:sp>
      <p:sp>
        <p:nvSpPr>
          <p:cNvPr id="5" name="Footer Placeholder 4">
            <a:extLst>
              <a:ext uri="{FF2B5EF4-FFF2-40B4-BE49-F238E27FC236}">
                <a16:creationId xmlns:a16="http://schemas.microsoft.com/office/drawing/2014/main" id="{DE1CEE1C-A97E-4355-973E-89316C0BB970}"/>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3F2A974D-1471-49FF-A861-117A91CD7AC7}"/>
              </a:ext>
            </a:extLst>
          </p:cNvPr>
          <p:cNvSpPr>
            <a:spLocks noGrp="1"/>
          </p:cNvSpPr>
          <p:nvPr>
            <p:ph type="sldNum" sz="quarter" idx="12"/>
          </p:nvPr>
        </p:nvSpPr>
        <p:spPr>
          <a:xfrm>
            <a:off x="8610600" y="6356350"/>
            <a:ext cx="2743200" cy="365125"/>
          </a:xfrm>
          <a:prstGeom prst="rect">
            <a:avLst/>
          </a:prstGeom>
        </p:spPr>
        <p:txBody>
          <a:bodyPr/>
          <a:lstStyle/>
          <a:p>
            <a:fld id="{98DED8D0-D2B9-4012-A6AA-9AE1E9294B97}" type="slidenum">
              <a:rPr lang="en-SG" smtClean="0"/>
              <a:t>‹#›</a:t>
            </a:fld>
            <a:endParaRPr lang="en-SG"/>
          </a:p>
        </p:txBody>
      </p:sp>
    </p:spTree>
    <p:extLst>
      <p:ext uri="{BB962C8B-B14F-4D97-AF65-F5344CB8AC3E}">
        <p14:creationId xmlns:p14="http://schemas.microsoft.com/office/powerpoint/2010/main" val="3878297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F62C-CD7F-4AF9-ACCA-30D043F3A5B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1D896A9-85FC-4791-88F7-D8DF11D8ECF2}"/>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E98D13D-DA3A-4A7E-8CC8-85ACC91570F5}"/>
              </a:ext>
            </a:extLst>
          </p:cNvPr>
          <p:cNvSpPr>
            <a:spLocks noGrp="1"/>
          </p:cNvSpPr>
          <p:nvPr>
            <p:ph type="dt" sz="half" idx="10"/>
          </p:nvPr>
        </p:nvSpPr>
        <p:spPr>
          <a:xfrm>
            <a:off x="838200" y="6356350"/>
            <a:ext cx="2743200" cy="365125"/>
          </a:xfrm>
          <a:prstGeom prst="rect">
            <a:avLst/>
          </a:prstGeom>
        </p:spPr>
        <p:txBody>
          <a:bodyPr/>
          <a:lstStyle/>
          <a:p>
            <a:fld id="{A8DE81AC-ACEE-479A-8411-089F9F2A4F95}" type="datetimeFigureOut">
              <a:rPr lang="en-SG" smtClean="0"/>
              <a:t>29/8/2021</a:t>
            </a:fld>
            <a:endParaRPr lang="en-SG"/>
          </a:p>
        </p:txBody>
      </p:sp>
      <p:sp>
        <p:nvSpPr>
          <p:cNvPr id="5" name="Footer Placeholder 4">
            <a:extLst>
              <a:ext uri="{FF2B5EF4-FFF2-40B4-BE49-F238E27FC236}">
                <a16:creationId xmlns:a16="http://schemas.microsoft.com/office/drawing/2014/main" id="{E7EF9DE8-A0A7-44BA-A5E1-AEBDB895EC0E}"/>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4AB7761C-7654-4E9E-A930-BD9E2D2D62C7}"/>
              </a:ext>
            </a:extLst>
          </p:cNvPr>
          <p:cNvSpPr>
            <a:spLocks noGrp="1"/>
          </p:cNvSpPr>
          <p:nvPr>
            <p:ph type="sldNum" sz="quarter" idx="12"/>
          </p:nvPr>
        </p:nvSpPr>
        <p:spPr>
          <a:xfrm>
            <a:off x="8610600" y="6356350"/>
            <a:ext cx="2743200" cy="365125"/>
          </a:xfrm>
          <a:prstGeom prst="rect">
            <a:avLst/>
          </a:prstGeom>
        </p:spPr>
        <p:txBody>
          <a:bodyPr/>
          <a:lstStyle/>
          <a:p>
            <a:fld id="{98DED8D0-D2B9-4012-A6AA-9AE1E9294B97}" type="slidenum">
              <a:rPr lang="en-SG" smtClean="0"/>
              <a:t>‹#›</a:t>
            </a:fld>
            <a:endParaRPr lang="en-SG"/>
          </a:p>
        </p:txBody>
      </p:sp>
    </p:spTree>
    <p:extLst>
      <p:ext uri="{BB962C8B-B14F-4D97-AF65-F5344CB8AC3E}">
        <p14:creationId xmlns:p14="http://schemas.microsoft.com/office/powerpoint/2010/main" val="2992746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1A73-DBF3-46A5-9790-69F0EF936FF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2000301-E3EF-4766-8DE8-9325A131F06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4F8930-2142-4735-A313-ED9F28F7FF3A}"/>
              </a:ext>
            </a:extLst>
          </p:cNvPr>
          <p:cNvSpPr>
            <a:spLocks noGrp="1"/>
          </p:cNvSpPr>
          <p:nvPr>
            <p:ph type="dt" sz="half" idx="10"/>
          </p:nvPr>
        </p:nvSpPr>
        <p:spPr>
          <a:xfrm>
            <a:off x="838200" y="6356350"/>
            <a:ext cx="2743200" cy="365125"/>
          </a:xfrm>
          <a:prstGeom prst="rect">
            <a:avLst/>
          </a:prstGeom>
        </p:spPr>
        <p:txBody>
          <a:bodyPr/>
          <a:lstStyle/>
          <a:p>
            <a:fld id="{A8DE81AC-ACEE-479A-8411-089F9F2A4F95}" type="datetimeFigureOut">
              <a:rPr lang="en-SG" smtClean="0"/>
              <a:t>29/8/2021</a:t>
            </a:fld>
            <a:endParaRPr lang="en-SG"/>
          </a:p>
        </p:txBody>
      </p:sp>
      <p:sp>
        <p:nvSpPr>
          <p:cNvPr id="5" name="Footer Placeholder 4">
            <a:extLst>
              <a:ext uri="{FF2B5EF4-FFF2-40B4-BE49-F238E27FC236}">
                <a16:creationId xmlns:a16="http://schemas.microsoft.com/office/drawing/2014/main" id="{7DF014E3-9F8B-4C63-9B3D-6523994183D7}"/>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1A50CDEE-3F7F-4AF4-B0E7-AA3A7A8027E3}"/>
              </a:ext>
            </a:extLst>
          </p:cNvPr>
          <p:cNvSpPr>
            <a:spLocks noGrp="1"/>
          </p:cNvSpPr>
          <p:nvPr>
            <p:ph type="sldNum" sz="quarter" idx="12"/>
          </p:nvPr>
        </p:nvSpPr>
        <p:spPr>
          <a:xfrm>
            <a:off x="8610600" y="6356350"/>
            <a:ext cx="2743200" cy="365125"/>
          </a:xfrm>
          <a:prstGeom prst="rect">
            <a:avLst/>
          </a:prstGeom>
        </p:spPr>
        <p:txBody>
          <a:bodyPr/>
          <a:lstStyle/>
          <a:p>
            <a:fld id="{98DED8D0-D2B9-4012-A6AA-9AE1E9294B97}" type="slidenum">
              <a:rPr lang="en-SG" smtClean="0"/>
              <a:t>‹#›</a:t>
            </a:fld>
            <a:endParaRPr lang="en-SG"/>
          </a:p>
        </p:txBody>
      </p:sp>
    </p:spTree>
    <p:extLst>
      <p:ext uri="{BB962C8B-B14F-4D97-AF65-F5344CB8AC3E}">
        <p14:creationId xmlns:p14="http://schemas.microsoft.com/office/powerpoint/2010/main" val="2955026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4180-F294-42F0-BC8F-D4A954F37BD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546CE9F-A104-4D5A-9156-6685ECC178D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D9CEE6FD-B7C5-4C2C-8F69-5FF53CEDC32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D076873-E0FA-4FE7-9C63-B251CF20CE74}"/>
              </a:ext>
            </a:extLst>
          </p:cNvPr>
          <p:cNvSpPr>
            <a:spLocks noGrp="1"/>
          </p:cNvSpPr>
          <p:nvPr>
            <p:ph type="dt" sz="half" idx="10"/>
          </p:nvPr>
        </p:nvSpPr>
        <p:spPr>
          <a:xfrm>
            <a:off x="838200" y="6356350"/>
            <a:ext cx="2743200" cy="365125"/>
          </a:xfrm>
          <a:prstGeom prst="rect">
            <a:avLst/>
          </a:prstGeom>
        </p:spPr>
        <p:txBody>
          <a:bodyPr/>
          <a:lstStyle/>
          <a:p>
            <a:fld id="{A8DE81AC-ACEE-479A-8411-089F9F2A4F95}" type="datetimeFigureOut">
              <a:rPr lang="en-SG" smtClean="0"/>
              <a:t>29/8/2021</a:t>
            </a:fld>
            <a:endParaRPr lang="en-SG"/>
          </a:p>
        </p:txBody>
      </p:sp>
      <p:sp>
        <p:nvSpPr>
          <p:cNvPr id="6" name="Footer Placeholder 5">
            <a:extLst>
              <a:ext uri="{FF2B5EF4-FFF2-40B4-BE49-F238E27FC236}">
                <a16:creationId xmlns:a16="http://schemas.microsoft.com/office/drawing/2014/main" id="{5444EAE6-B78D-4532-AFC8-DE51EB7DF6B8}"/>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7" name="Slide Number Placeholder 6">
            <a:extLst>
              <a:ext uri="{FF2B5EF4-FFF2-40B4-BE49-F238E27FC236}">
                <a16:creationId xmlns:a16="http://schemas.microsoft.com/office/drawing/2014/main" id="{6D5BFB0A-64BE-419B-9794-EA9AFC4D9B47}"/>
              </a:ext>
            </a:extLst>
          </p:cNvPr>
          <p:cNvSpPr>
            <a:spLocks noGrp="1"/>
          </p:cNvSpPr>
          <p:nvPr>
            <p:ph type="sldNum" sz="quarter" idx="12"/>
          </p:nvPr>
        </p:nvSpPr>
        <p:spPr>
          <a:xfrm>
            <a:off x="8610600" y="6356350"/>
            <a:ext cx="2743200" cy="365125"/>
          </a:xfrm>
          <a:prstGeom prst="rect">
            <a:avLst/>
          </a:prstGeom>
        </p:spPr>
        <p:txBody>
          <a:bodyPr/>
          <a:lstStyle/>
          <a:p>
            <a:fld id="{98DED8D0-D2B9-4012-A6AA-9AE1E9294B97}" type="slidenum">
              <a:rPr lang="en-SG" smtClean="0"/>
              <a:t>‹#›</a:t>
            </a:fld>
            <a:endParaRPr lang="en-SG"/>
          </a:p>
        </p:txBody>
      </p:sp>
    </p:spTree>
    <p:extLst>
      <p:ext uri="{BB962C8B-B14F-4D97-AF65-F5344CB8AC3E}">
        <p14:creationId xmlns:p14="http://schemas.microsoft.com/office/powerpoint/2010/main" val="358073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283F-FDBC-4A1E-B4D1-D772C6195B4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65821C0-1449-49BC-847F-747123F4FF5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D1D481-F8FA-44D0-A0F1-003D9DC4E795}"/>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FFD84400-06DC-464A-B7FD-002075DA0E6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82D835-12D3-4E49-8CAB-D13DAD46A6FD}"/>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C3B13DF1-1519-4AED-88D4-428B2769F290}"/>
              </a:ext>
            </a:extLst>
          </p:cNvPr>
          <p:cNvSpPr>
            <a:spLocks noGrp="1"/>
          </p:cNvSpPr>
          <p:nvPr>
            <p:ph type="dt" sz="half" idx="10"/>
          </p:nvPr>
        </p:nvSpPr>
        <p:spPr>
          <a:xfrm>
            <a:off x="838200" y="6356350"/>
            <a:ext cx="2743200" cy="365125"/>
          </a:xfrm>
          <a:prstGeom prst="rect">
            <a:avLst/>
          </a:prstGeom>
        </p:spPr>
        <p:txBody>
          <a:bodyPr/>
          <a:lstStyle/>
          <a:p>
            <a:fld id="{A8DE81AC-ACEE-479A-8411-089F9F2A4F95}" type="datetimeFigureOut">
              <a:rPr lang="en-SG" smtClean="0"/>
              <a:t>29/8/2021</a:t>
            </a:fld>
            <a:endParaRPr lang="en-SG"/>
          </a:p>
        </p:txBody>
      </p:sp>
      <p:sp>
        <p:nvSpPr>
          <p:cNvPr id="8" name="Footer Placeholder 7">
            <a:extLst>
              <a:ext uri="{FF2B5EF4-FFF2-40B4-BE49-F238E27FC236}">
                <a16:creationId xmlns:a16="http://schemas.microsoft.com/office/drawing/2014/main" id="{CDF4FE1A-66DB-4EEA-8811-1951B1D32AEE}"/>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9" name="Slide Number Placeholder 8">
            <a:extLst>
              <a:ext uri="{FF2B5EF4-FFF2-40B4-BE49-F238E27FC236}">
                <a16:creationId xmlns:a16="http://schemas.microsoft.com/office/drawing/2014/main" id="{F5B9D856-BDE1-490C-B0A9-40EC53EB0C60}"/>
              </a:ext>
            </a:extLst>
          </p:cNvPr>
          <p:cNvSpPr>
            <a:spLocks noGrp="1"/>
          </p:cNvSpPr>
          <p:nvPr>
            <p:ph type="sldNum" sz="quarter" idx="12"/>
          </p:nvPr>
        </p:nvSpPr>
        <p:spPr>
          <a:xfrm>
            <a:off x="8610600" y="6356350"/>
            <a:ext cx="2743200" cy="365125"/>
          </a:xfrm>
          <a:prstGeom prst="rect">
            <a:avLst/>
          </a:prstGeom>
        </p:spPr>
        <p:txBody>
          <a:bodyPr/>
          <a:lstStyle/>
          <a:p>
            <a:fld id="{98DED8D0-D2B9-4012-A6AA-9AE1E9294B97}" type="slidenum">
              <a:rPr lang="en-SG" smtClean="0"/>
              <a:t>‹#›</a:t>
            </a:fld>
            <a:endParaRPr lang="en-SG"/>
          </a:p>
        </p:txBody>
      </p:sp>
    </p:spTree>
    <p:extLst>
      <p:ext uri="{BB962C8B-B14F-4D97-AF65-F5344CB8AC3E}">
        <p14:creationId xmlns:p14="http://schemas.microsoft.com/office/powerpoint/2010/main" val="2210413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40E3C-A89A-4698-A78E-B0C9B94C7B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75483DF-3948-4746-A3AF-A6A7178BF66F}"/>
              </a:ext>
            </a:extLst>
          </p:cNvPr>
          <p:cNvSpPr>
            <a:spLocks noGrp="1"/>
          </p:cNvSpPr>
          <p:nvPr>
            <p:ph type="dt" sz="half" idx="10"/>
          </p:nvPr>
        </p:nvSpPr>
        <p:spPr>
          <a:xfrm>
            <a:off x="838200" y="6356350"/>
            <a:ext cx="2743200" cy="365125"/>
          </a:xfrm>
          <a:prstGeom prst="rect">
            <a:avLst/>
          </a:prstGeom>
        </p:spPr>
        <p:txBody>
          <a:bodyPr/>
          <a:lstStyle/>
          <a:p>
            <a:fld id="{A8DE81AC-ACEE-479A-8411-089F9F2A4F95}" type="datetimeFigureOut">
              <a:rPr lang="en-SG" smtClean="0"/>
              <a:t>29/8/2021</a:t>
            </a:fld>
            <a:endParaRPr lang="en-SG"/>
          </a:p>
        </p:txBody>
      </p:sp>
      <p:sp>
        <p:nvSpPr>
          <p:cNvPr id="4" name="Footer Placeholder 3">
            <a:extLst>
              <a:ext uri="{FF2B5EF4-FFF2-40B4-BE49-F238E27FC236}">
                <a16:creationId xmlns:a16="http://schemas.microsoft.com/office/drawing/2014/main" id="{FEA65E51-D267-4023-8948-B52CDF372BE8}"/>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5" name="Slide Number Placeholder 4">
            <a:extLst>
              <a:ext uri="{FF2B5EF4-FFF2-40B4-BE49-F238E27FC236}">
                <a16:creationId xmlns:a16="http://schemas.microsoft.com/office/drawing/2014/main" id="{C8BE3F20-F59F-4FE7-9836-DF1E65C90CC5}"/>
              </a:ext>
            </a:extLst>
          </p:cNvPr>
          <p:cNvSpPr>
            <a:spLocks noGrp="1"/>
          </p:cNvSpPr>
          <p:nvPr>
            <p:ph type="sldNum" sz="quarter" idx="12"/>
          </p:nvPr>
        </p:nvSpPr>
        <p:spPr>
          <a:xfrm>
            <a:off x="8610600" y="6356350"/>
            <a:ext cx="2743200" cy="365125"/>
          </a:xfrm>
          <a:prstGeom prst="rect">
            <a:avLst/>
          </a:prstGeom>
        </p:spPr>
        <p:txBody>
          <a:bodyPr/>
          <a:lstStyle/>
          <a:p>
            <a:fld id="{98DED8D0-D2B9-4012-A6AA-9AE1E9294B97}" type="slidenum">
              <a:rPr lang="en-SG" smtClean="0"/>
              <a:t>‹#›</a:t>
            </a:fld>
            <a:endParaRPr lang="en-SG"/>
          </a:p>
        </p:txBody>
      </p:sp>
    </p:spTree>
    <p:extLst>
      <p:ext uri="{BB962C8B-B14F-4D97-AF65-F5344CB8AC3E}">
        <p14:creationId xmlns:p14="http://schemas.microsoft.com/office/powerpoint/2010/main" val="1506319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24B8C-26C9-4C39-99D3-05DADD578FE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9C69106-DA37-4DA3-A6F1-7A5DEA0D2A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098AF1F-7EE2-439D-86CB-703998A5D994}"/>
              </a:ext>
            </a:extLst>
          </p:cNvPr>
          <p:cNvSpPr>
            <a:spLocks noGrp="1"/>
          </p:cNvSpPr>
          <p:nvPr>
            <p:ph type="dt" sz="half" idx="10"/>
          </p:nvPr>
        </p:nvSpPr>
        <p:spPr/>
        <p:txBody>
          <a:bodyPr/>
          <a:lstStyle/>
          <a:p>
            <a:fld id="{0433E713-98DF-4430-B472-E5F8DE3A4611}" type="datetimeFigureOut">
              <a:rPr lang="en-SG" smtClean="0"/>
              <a:t>29/8/2021</a:t>
            </a:fld>
            <a:endParaRPr lang="en-SG"/>
          </a:p>
        </p:txBody>
      </p:sp>
      <p:sp>
        <p:nvSpPr>
          <p:cNvPr id="5" name="Footer Placeholder 4">
            <a:extLst>
              <a:ext uri="{FF2B5EF4-FFF2-40B4-BE49-F238E27FC236}">
                <a16:creationId xmlns:a16="http://schemas.microsoft.com/office/drawing/2014/main" id="{D1E2757B-781B-4754-BE24-77FCB61F3D6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A2176E8-3169-4B14-B05D-521B2A9A57F7}"/>
              </a:ext>
            </a:extLst>
          </p:cNvPr>
          <p:cNvSpPr>
            <a:spLocks noGrp="1"/>
          </p:cNvSpPr>
          <p:nvPr>
            <p:ph type="sldNum" sz="quarter" idx="12"/>
          </p:nvPr>
        </p:nvSpPr>
        <p:spPr/>
        <p:txBody>
          <a:bodyPr/>
          <a:lstStyle/>
          <a:p>
            <a:fld id="{F93769E6-F6E5-4C34-B8C5-0C0CCAB4DC24}" type="slidenum">
              <a:rPr lang="en-SG" smtClean="0"/>
              <a:t>‹#›</a:t>
            </a:fld>
            <a:endParaRPr lang="en-SG"/>
          </a:p>
        </p:txBody>
      </p:sp>
    </p:spTree>
    <p:extLst>
      <p:ext uri="{BB962C8B-B14F-4D97-AF65-F5344CB8AC3E}">
        <p14:creationId xmlns:p14="http://schemas.microsoft.com/office/powerpoint/2010/main" val="4239533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55178C-5D58-44EE-90A5-FF087B03311E}"/>
              </a:ext>
            </a:extLst>
          </p:cNvPr>
          <p:cNvSpPr>
            <a:spLocks noGrp="1"/>
          </p:cNvSpPr>
          <p:nvPr>
            <p:ph type="dt" sz="half" idx="10"/>
          </p:nvPr>
        </p:nvSpPr>
        <p:spPr>
          <a:xfrm>
            <a:off x="838200" y="6356350"/>
            <a:ext cx="2743200" cy="365125"/>
          </a:xfrm>
          <a:prstGeom prst="rect">
            <a:avLst/>
          </a:prstGeom>
        </p:spPr>
        <p:txBody>
          <a:bodyPr/>
          <a:lstStyle/>
          <a:p>
            <a:fld id="{A8DE81AC-ACEE-479A-8411-089F9F2A4F95}" type="datetimeFigureOut">
              <a:rPr lang="en-SG" smtClean="0"/>
              <a:t>29/8/2021</a:t>
            </a:fld>
            <a:endParaRPr lang="en-SG"/>
          </a:p>
        </p:txBody>
      </p:sp>
      <p:sp>
        <p:nvSpPr>
          <p:cNvPr id="3" name="Footer Placeholder 2">
            <a:extLst>
              <a:ext uri="{FF2B5EF4-FFF2-40B4-BE49-F238E27FC236}">
                <a16:creationId xmlns:a16="http://schemas.microsoft.com/office/drawing/2014/main" id="{7C90C444-2C99-4416-929B-6E4ED6AF1AD1}"/>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4" name="Slide Number Placeholder 3">
            <a:extLst>
              <a:ext uri="{FF2B5EF4-FFF2-40B4-BE49-F238E27FC236}">
                <a16:creationId xmlns:a16="http://schemas.microsoft.com/office/drawing/2014/main" id="{124C10C3-F233-49EE-AB24-E6DA2199E27F}"/>
              </a:ext>
            </a:extLst>
          </p:cNvPr>
          <p:cNvSpPr>
            <a:spLocks noGrp="1"/>
          </p:cNvSpPr>
          <p:nvPr>
            <p:ph type="sldNum" sz="quarter" idx="12"/>
          </p:nvPr>
        </p:nvSpPr>
        <p:spPr>
          <a:xfrm>
            <a:off x="8610600" y="6356350"/>
            <a:ext cx="2743200" cy="365125"/>
          </a:xfrm>
          <a:prstGeom prst="rect">
            <a:avLst/>
          </a:prstGeom>
        </p:spPr>
        <p:txBody>
          <a:bodyPr/>
          <a:lstStyle/>
          <a:p>
            <a:fld id="{98DED8D0-D2B9-4012-A6AA-9AE1E9294B97}" type="slidenum">
              <a:rPr lang="en-SG" smtClean="0"/>
              <a:t>‹#›</a:t>
            </a:fld>
            <a:endParaRPr lang="en-SG"/>
          </a:p>
        </p:txBody>
      </p:sp>
    </p:spTree>
    <p:extLst>
      <p:ext uri="{BB962C8B-B14F-4D97-AF65-F5344CB8AC3E}">
        <p14:creationId xmlns:p14="http://schemas.microsoft.com/office/powerpoint/2010/main" val="4240568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5FE4A-14E9-4F41-8777-4746AD0E113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6EE2465B-AFE0-49FC-B336-3C6F591B832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E6832D3B-A88E-4ECE-9259-3B87A0B4605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1D7ECE-91F4-4615-8C47-213806385C76}"/>
              </a:ext>
            </a:extLst>
          </p:cNvPr>
          <p:cNvSpPr>
            <a:spLocks noGrp="1"/>
          </p:cNvSpPr>
          <p:nvPr>
            <p:ph type="dt" sz="half" idx="10"/>
          </p:nvPr>
        </p:nvSpPr>
        <p:spPr>
          <a:xfrm>
            <a:off x="838200" y="6356350"/>
            <a:ext cx="2743200" cy="365125"/>
          </a:xfrm>
          <a:prstGeom prst="rect">
            <a:avLst/>
          </a:prstGeom>
        </p:spPr>
        <p:txBody>
          <a:bodyPr/>
          <a:lstStyle/>
          <a:p>
            <a:fld id="{A8DE81AC-ACEE-479A-8411-089F9F2A4F95}" type="datetimeFigureOut">
              <a:rPr lang="en-SG" smtClean="0"/>
              <a:t>29/8/2021</a:t>
            </a:fld>
            <a:endParaRPr lang="en-SG"/>
          </a:p>
        </p:txBody>
      </p:sp>
      <p:sp>
        <p:nvSpPr>
          <p:cNvPr id="6" name="Footer Placeholder 5">
            <a:extLst>
              <a:ext uri="{FF2B5EF4-FFF2-40B4-BE49-F238E27FC236}">
                <a16:creationId xmlns:a16="http://schemas.microsoft.com/office/drawing/2014/main" id="{1618B2F2-8AE8-40E0-AACE-4E461B358C71}"/>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7" name="Slide Number Placeholder 6">
            <a:extLst>
              <a:ext uri="{FF2B5EF4-FFF2-40B4-BE49-F238E27FC236}">
                <a16:creationId xmlns:a16="http://schemas.microsoft.com/office/drawing/2014/main" id="{96A9D764-7940-45CE-BA80-2B1073ED5BF0}"/>
              </a:ext>
            </a:extLst>
          </p:cNvPr>
          <p:cNvSpPr>
            <a:spLocks noGrp="1"/>
          </p:cNvSpPr>
          <p:nvPr>
            <p:ph type="sldNum" sz="quarter" idx="12"/>
          </p:nvPr>
        </p:nvSpPr>
        <p:spPr>
          <a:xfrm>
            <a:off x="8610600" y="6356350"/>
            <a:ext cx="2743200" cy="365125"/>
          </a:xfrm>
          <a:prstGeom prst="rect">
            <a:avLst/>
          </a:prstGeom>
        </p:spPr>
        <p:txBody>
          <a:bodyPr/>
          <a:lstStyle/>
          <a:p>
            <a:fld id="{98DED8D0-D2B9-4012-A6AA-9AE1E9294B97}" type="slidenum">
              <a:rPr lang="en-SG" smtClean="0"/>
              <a:t>‹#›</a:t>
            </a:fld>
            <a:endParaRPr lang="en-SG"/>
          </a:p>
        </p:txBody>
      </p:sp>
    </p:spTree>
    <p:extLst>
      <p:ext uri="{BB962C8B-B14F-4D97-AF65-F5344CB8AC3E}">
        <p14:creationId xmlns:p14="http://schemas.microsoft.com/office/powerpoint/2010/main" val="13894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BDBA-C79F-4F1B-A1F0-706843C66D0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33D6EF0D-5508-497C-AD22-815BE7FB990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9DA2D6D-B405-4DB0-B49B-B42E59CAF4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0A9974-3E21-4477-9C2B-F7AE2B80F441}"/>
              </a:ext>
            </a:extLst>
          </p:cNvPr>
          <p:cNvSpPr>
            <a:spLocks noGrp="1"/>
          </p:cNvSpPr>
          <p:nvPr>
            <p:ph type="dt" sz="half" idx="10"/>
          </p:nvPr>
        </p:nvSpPr>
        <p:spPr>
          <a:xfrm>
            <a:off x="838200" y="6356350"/>
            <a:ext cx="2743200" cy="365125"/>
          </a:xfrm>
          <a:prstGeom prst="rect">
            <a:avLst/>
          </a:prstGeom>
        </p:spPr>
        <p:txBody>
          <a:bodyPr/>
          <a:lstStyle/>
          <a:p>
            <a:fld id="{A8DE81AC-ACEE-479A-8411-089F9F2A4F95}" type="datetimeFigureOut">
              <a:rPr lang="en-SG" smtClean="0"/>
              <a:t>29/8/2021</a:t>
            </a:fld>
            <a:endParaRPr lang="en-SG"/>
          </a:p>
        </p:txBody>
      </p:sp>
      <p:sp>
        <p:nvSpPr>
          <p:cNvPr id="6" name="Footer Placeholder 5">
            <a:extLst>
              <a:ext uri="{FF2B5EF4-FFF2-40B4-BE49-F238E27FC236}">
                <a16:creationId xmlns:a16="http://schemas.microsoft.com/office/drawing/2014/main" id="{581FD6DA-4DD2-4ECE-AB17-B5A82A032FD7}"/>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7" name="Slide Number Placeholder 6">
            <a:extLst>
              <a:ext uri="{FF2B5EF4-FFF2-40B4-BE49-F238E27FC236}">
                <a16:creationId xmlns:a16="http://schemas.microsoft.com/office/drawing/2014/main" id="{7E655F33-5391-4957-AA02-6548AB71DA90}"/>
              </a:ext>
            </a:extLst>
          </p:cNvPr>
          <p:cNvSpPr>
            <a:spLocks noGrp="1"/>
          </p:cNvSpPr>
          <p:nvPr>
            <p:ph type="sldNum" sz="quarter" idx="12"/>
          </p:nvPr>
        </p:nvSpPr>
        <p:spPr>
          <a:xfrm>
            <a:off x="8610600" y="6356350"/>
            <a:ext cx="2743200" cy="365125"/>
          </a:xfrm>
          <a:prstGeom prst="rect">
            <a:avLst/>
          </a:prstGeom>
        </p:spPr>
        <p:txBody>
          <a:bodyPr/>
          <a:lstStyle/>
          <a:p>
            <a:fld id="{98DED8D0-D2B9-4012-A6AA-9AE1E9294B97}" type="slidenum">
              <a:rPr lang="en-SG" smtClean="0"/>
              <a:t>‹#›</a:t>
            </a:fld>
            <a:endParaRPr lang="en-SG"/>
          </a:p>
        </p:txBody>
      </p:sp>
    </p:spTree>
    <p:extLst>
      <p:ext uri="{BB962C8B-B14F-4D97-AF65-F5344CB8AC3E}">
        <p14:creationId xmlns:p14="http://schemas.microsoft.com/office/powerpoint/2010/main" val="4056632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37E4-789F-414C-88FD-DFC1EE919A5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C15B218-A46E-4E6E-B184-3E12C8102BD5}"/>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AD7B29F-951B-4C71-BB88-4425B2FEC57B}"/>
              </a:ext>
            </a:extLst>
          </p:cNvPr>
          <p:cNvSpPr>
            <a:spLocks noGrp="1"/>
          </p:cNvSpPr>
          <p:nvPr>
            <p:ph type="dt" sz="half" idx="10"/>
          </p:nvPr>
        </p:nvSpPr>
        <p:spPr>
          <a:xfrm>
            <a:off x="838200" y="6356350"/>
            <a:ext cx="2743200" cy="365125"/>
          </a:xfrm>
          <a:prstGeom prst="rect">
            <a:avLst/>
          </a:prstGeom>
        </p:spPr>
        <p:txBody>
          <a:bodyPr/>
          <a:lstStyle/>
          <a:p>
            <a:fld id="{A8DE81AC-ACEE-479A-8411-089F9F2A4F95}" type="datetimeFigureOut">
              <a:rPr lang="en-SG" smtClean="0"/>
              <a:t>29/8/2021</a:t>
            </a:fld>
            <a:endParaRPr lang="en-SG"/>
          </a:p>
        </p:txBody>
      </p:sp>
      <p:sp>
        <p:nvSpPr>
          <p:cNvPr id="5" name="Footer Placeholder 4">
            <a:extLst>
              <a:ext uri="{FF2B5EF4-FFF2-40B4-BE49-F238E27FC236}">
                <a16:creationId xmlns:a16="http://schemas.microsoft.com/office/drawing/2014/main" id="{3B9983B7-0F89-43F6-B6F6-88AD6F932B4D}"/>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0C83A95C-A67F-47EC-ABA2-6DF0C54D788C}"/>
              </a:ext>
            </a:extLst>
          </p:cNvPr>
          <p:cNvSpPr>
            <a:spLocks noGrp="1"/>
          </p:cNvSpPr>
          <p:nvPr>
            <p:ph type="sldNum" sz="quarter" idx="12"/>
          </p:nvPr>
        </p:nvSpPr>
        <p:spPr>
          <a:xfrm>
            <a:off x="8610600" y="6356350"/>
            <a:ext cx="2743200" cy="365125"/>
          </a:xfrm>
          <a:prstGeom prst="rect">
            <a:avLst/>
          </a:prstGeom>
        </p:spPr>
        <p:txBody>
          <a:bodyPr/>
          <a:lstStyle/>
          <a:p>
            <a:fld id="{98DED8D0-D2B9-4012-A6AA-9AE1E9294B97}" type="slidenum">
              <a:rPr lang="en-SG" smtClean="0"/>
              <a:t>‹#›</a:t>
            </a:fld>
            <a:endParaRPr lang="en-SG"/>
          </a:p>
        </p:txBody>
      </p:sp>
    </p:spTree>
    <p:extLst>
      <p:ext uri="{BB962C8B-B14F-4D97-AF65-F5344CB8AC3E}">
        <p14:creationId xmlns:p14="http://schemas.microsoft.com/office/powerpoint/2010/main" val="4321705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D87D6B-D646-4EB4-86B4-FBF7D53043A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0FAD5221-B3B1-4012-9DA3-FAC41D8A07D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C0948CE-6251-4496-893F-C6994CE06456}"/>
              </a:ext>
            </a:extLst>
          </p:cNvPr>
          <p:cNvSpPr>
            <a:spLocks noGrp="1"/>
          </p:cNvSpPr>
          <p:nvPr>
            <p:ph type="dt" sz="half" idx="10"/>
          </p:nvPr>
        </p:nvSpPr>
        <p:spPr>
          <a:xfrm>
            <a:off x="838200" y="6356350"/>
            <a:ext cx="2743200" cy="365125"/>
          </a:xfrm>
          <a:prstGeom prst="rect">
            <a:avLst/>
          </a:prstGeom>
        </p:spPr>
        <p:txBody>
          <a:bodyPr/>
          <a:lstStyle/>
          <a:p>
            <a:fld id="{A8DE81AC-ACEE-479A-8411-089F9F2A4F95}" type="datetimeFigureOut">
              <a:rPr lang="en-SG" smtClean="0"/>
              <a:t>29/8/2021</a:t>
            </a:fld>
            <a:endParaRPr lang="en-SG"/>
          </a:p>
        </p:txBody>
      </p:sp>
      <p:sp>
        <p:nvSpPr>
          <p:cNvPr id="5" name="Footer Placeholder 4">
            <a:extLst>
              <a:ext uri="{FF2B5EF4-FFF2-40B4-BE49-F238E27FC236}">
                <a16:creationId xmlns:a16="http://schemas.microsoft.com/office/drawing/2014/main" id="{73DB785E-C131-42CC-BCBF-FEEBD9CDE6FE}"/>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0559A3F7-1615-46CE-9845-9BDC281C1A35}"/>
              </a:ext>
            </a:extLst>
          </p:cNvPr>
          <p:cNvSpPr>
            <a:spLocks noGrp="1"/>
          </p:cNvSpPr>
          <p:nvPr>
            <p:ph type="sldNum" sz="quarter" idx="12"/>
          </p:nvPr>
        </p:nvSpPr>
        <p:spPr>
          <a:xfrm>
            <a:off x="8610600" y="6356350"/>
            <a:ext cx="2743200" cy="365125"/>
          </a:xfrm>
          <a:prstGeom prst="rect">
            <a:avLst/>
          </a:prstGeom>
        </p:spPr>
        <p:txBody>
          <a:bodyPr/>
          <a:lstStyle/>
          <a:p>
            <a:fld id="{98DED8D0-D2B9-4012-A6AA-9AE1E9294B97}" type="slidenum">
              <a:rPr lang="en-SG" smtClean="0"/>
              <a:t>‹#›</a:t>
            </a:fld>
            <a:endParaRPr lang="en-SG"/>
          </a:p>
        </p:txBody>
      </p:sp>
    </p:spTree>
    <p:extLst>
      <p:ext uri="{BB962C8B-B14F-4D97-AF65-F5344CB8AC3E}">
        <p14:creationId xmlns:p14="http://schemas.microsoft.com/office/powerpoint/2010/main" val="20222038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3A98-7BBE-4EDD-A13E-CEA12E5F550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SG"/>
          </a:p>
        </p:txBody>
      </p:sp>
      <p:sp>
        <p:nvSpPr>
          <p:cNvPr id="3" name="Slide Number Placeholder 2">
            <a:extLst>
              <a:ext uri="{FF2B5EF4-FFF2-40B4-BE49-F238E27FC236}">
                <a16:creationId xmlns:a16="http://schemas.microsoft.com/office/drawing/2014/main" id="{2A38F6CD-8BA0-4547-9A8F-56441931CD5B}"/>
              </a:ext>
            </a:extLst>
          </p:cNvPr>
          <p:cNvSpPr>
            <a:spLocks noGrp="1"/>
          </p:cNvSpPr>
          <p:nvPr>
            <p:ph type="sldNum" sz="quarter" idx="10"/>
          </p:nvPr>
        </p:nvSpPr>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1677115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5FBAB-3C25-48C8-A2E2-EE818B26EEB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SG"/>
          </a:p>
        </p:txBody>
      </p:sp>
      <p:sp>
        <p:nvSpPr>
          <p:cNvPr id="3" name="Slide Number Placeholder 2">
            <a:extLst>
              <a:ext uri="{FF2B5EF4-FFF2-40B4-BE49-F238E27FC236}">
                <a16:creationId xmlns:a16="http://schemas.microsoft.com/office/drawing/2014/main" id="{1A753BC9-24D5-48FB-8A20-8F95B3C7A4E1}"/>
              </a:ext>
            </a:extLst>
          </p:cNvPr>
          <p:cNvSpPr>
            <a:spLocks noGrp="1"/>
          </p:cNvSpPr>
          <p:nvPr>
            <p:ph type="sldNum" sz="quarter" idx="10"/>
          </p:nvPr>
        </p:nvSpPr>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39691648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177B-BCEF-488A-B519-C0F983EF0BE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SG"/>
          </a:p>
        </p:txBody>
      </p:sp>
      <p:sp>
        <p:nvSpPr>
          <p:cNvPr id="3" name="Slide Number Placeholder 2">
            <a:extLst>
              <a:ext uri="{FF2B5EF4-FFF2-40B4-BE49-F238E27FC236}">
                <a16:creationId xmlns:a16="http://schemas.microsoft.com/office/drawing/2014/main" id="{CD40B4BA-A62B-4193-950E-236F3C2B12EB}"/>
              </a:ext>
            </a:extLst>
          </p:cNvPr>
          <p:cNvSpPr>
            <a:spLocks noGrp="1"/>
          </p:cNvSpPr>
          <p:nvPr>
            <p:ph type="sldNum" sz="quarter" idx="10"/>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656636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7C02-D0DE-47D3-99F3-82FE954D567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79B30D7-6AB9-4F7E-92F0-8018300F5BA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4A1B44F0-5C0E-466F-BDD0-6BF20E3E41B7}"/>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5" name="Footer Placeholder 4">
            <a:extLst>
              <a:ext uri="{FF2B5EF4-FFF2-40B4-BE49-F238E27FC236}">
                <a16:creationId xmlns:a16="http://schemas.microsoft.com/office/drawing/2014/main" id="{0535AF3A-443C-4EAD-97BD-F93F70B62B7D}"/>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F8D748E9-9AD8-4AD5-99CC-80A22CF520C7}"/>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2968079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DE5A-2156-444E-ACAC-ED45A83701C1}"/>
              </a:ext>
            </a:extLst>
          </p:cNvPr>
          <p:cNvSpPr>
            <a:spLocks noGrp="1"/>
          </p:cNvSpPr>
          <p:nvPr>
            <p:ph type="title"/>
          </p:nvPr>
        </p:nvSpPr>
        <p:spPr>
          <a:xfrm>
            <a:off x="180174" y="799833"/>
            <a:ext cx="10515600" cy="1325563"/>
          </a:xfrm>
          <a:prstGeom prst="rect">
            <a:avLst/>
          </a:prstGeom>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E8CAC0F-0B7C-4E9A-B5E8-720B1930C27D}"/>
              </a:ext>
            </a:extLst>
          </p:cNvPr>
          <p:cNvSpPr>
            <a:spLocks noGrp="1"/>
          </p:cNvSpPr>
          <p:nvPr>
            <p:ph idx="1"/>
          </p:nvPr>
        </p:nvSpPr>
        <p:spPr>
          <a:xfrm>
            <a:off x="769833" y="181088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0091CA3-703E-47CB-BFAA-8ACA25FEF5C0}"/>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5" name="Footer Placeholder 4">
            <a:extLst>
              <a:ext uri="{FF2B5EF4-FFF2-40B4-BE49-F238E27FC236}">
                <a16:creationId xmlns:a16="http://schemas.microsoft.com/office/drawing/2014/main" id="{570CC505-4C75-4061-8E49-1D8F548C6FB2}"/>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B244706B-6110-4970-ADD1-2A385384FE48}"/>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60604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8DDA-448A-4EC3-B3B4-ED223F2D0B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92396870-34C6-4286-B751-3E37EE8159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9CA1A7-030F-4701-81A7-4AC643CE88C5}"/>
              </a:ext>
            </a:extLst>
          </p:cNvPr>
          <p:cNvSpPr>
            <a:spLocks noGrp="1"/>
          </p:cNvSpPr>
          <p:nvPr>
            <p:ph type="dt" sz="half" idx="10"/>
          </p:nvPr>
        </p:nvSpPr>
        <p:spPr/>
        <p:txBody>
          <a:bodyPr/>
          <a:lstStyle/>
          <a:p>
            <a:fld id="{0433E713-98DF-4430-B472-E5F8DE3A4611}" type="datetimeFigureOut">
              <a:rPr lang="en-SG" smtClean="0"/>
              <a:t>29/8/2021</a:t>
            </a:fld>
            <a:endParaRPr lang="en-SG"/>
          </a:p>
        </p:txBody>
      </p:sp>
      <p:sp>
        <p:nvSpPr>
          <p:cNvPr id="5" name="Footer Placeholder 4">
            <a:extLst>
              <a:ext uri="{FF2B5EF4-FFF2-40B4-BE49-F238E27FC236}">
                <a16:creationId xmlns:a16="http://schemas.microsoft.com/office/drawing/2014/main" id="{DAE86B2A-4BE0-4090-BBC6-BE911BF20DA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563689A-D351-48D8-BB21-07E89430F98C}"/>
              </a:ext>
            </a:extLst>
          </p:cNvPr>
          <p:cNvSpPr>
            <a:spLocks noGrp="1"/>
          </p:cNvSpPr>
          <p:nvPr>
            <p:ph type="sldNum" sz="quarter" idx="12"/>
          </p:nvPr>
        </p:nvSpPr>
        <p:spPr/>
        <p:txBody>
          <a:bodyPr/>
          <a:lstStyle/>
          <a:p>
            <a:fld id="{F93769E6-F6E5-4C34-B8C5-0C0CCAB4DC24}" type="slidenum">
              <a:rPr lang="en-SG" smtClean="0"/>
              <a:t>‹#›</a:t>
            </a:fld>
            <a:endParaRPr lang="en-SG"/>
          </a:p>
        </p:txBody>
      </p:sp>
    </p:spTree>
    <p:extLst>
      <p:ext uri="{BB962C8B-B14F-4D97-AF65-F5344CB8AC3E}">
        <p14:creationId xmlns:p14="http://schemas.microsoft.com/office/powerpoint/2010/main" val="863868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7B71-D06D-47FC-8891-78E61E87BD6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D37C7A7-39F5-4ED9-A9D1-1CA80FF81F5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532DAD-C449-499C-AFB2-8DBCD1A91D7D}"/>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5" name="Footer Placeholder 4">
            <a:extLst>
              <a:ext uri="{FF2B5EF4-FFF2-40B4-BE49-F238E27FC236}">
                <a16:creationId xmlns:a16="http://schemas.microsoft.com/office/drawing/2014/main" id="{EE3B7169-47B2-40FA-BA7B-446FFBAD9409}"/>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0260F396-4089-430C-9E5F-31DDCE3790C5}"/>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26049799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3300-295A-4A3C-A423-69D3EE72EBED}"/>
              </a:ext>
            </a:extLst>
          </p:cNvPr>
          <p:cNvSpPr>
            <a:spLocks noGrp="1"/>
          </p:cNvSpPr>
          <p:nvPr>
            <p:ph type="title"/>
          </p:nvPr>
        </p:nvSpPr>
        <p:spPr>
          <a:xfrm>
            <a:off x="180174" y="799833"/>
            <a:ext cx="10515600" cy="1325563"/>
          </a:xfrm>
          <a:prstGeom prst="rect">
            <a:avLst/>
          </a:prstGeom>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AE1AE5F-FF1D-4361-AE6F-AE6CB59DC7CF}"/>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9F51E612-7034-41D2-AE1F-E7FD29E347E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D1F26D16-3734-4AF5-8769-21D262FC81B5}"/>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6" name="Footer Placeholder 5">
            <a:extLst>
              <a:ext uri="{FF2B5EF4-FFF2-40B4-BE49-F238E27FC236}">
                <a16:creationId xmlns:a16="http://schemas.microsoft.com/office/drawing/2014/main" id="{C598A8B4-2797-4DB9-AA28-BC5226F47FBC}"/>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7" name="Slide Number Placeholder 6">
            <a:extLst>
              <a:ext uri="{FF2B5EF4-FFF2-40B4-BE49-F238E27FC236}">
                <a16:creationId xmlns:a16="http://schemas.microsoft.com/office/drawing/2014/main" id="{4D575787-5A62-4390-9EF4-2B492A94C967}"/>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164512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5F54-63F2-4574-AFA4-B4FEE369F3BA}"/>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4B72F43-43EB-416B-91C4-352C6969C9D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6B87A1-3C2F-4597-933C-073024AE76D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860A400A-9466-4071-AA94-414B991AC13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346467-9B56-40E4-8E80-ABC4013FD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51CDD968-30A2-45F8-B9C3-9CADC296C204}"/>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8" name="Footer Placeholder 7">
            <a:extLst>
              <a:ext uri="{FF2B5EF4-FFF2-40B4-BE49-F238E27FC236}">
                <a16:creationId xmlns:a16="http://schemas.microsoft.com/office/drawing/2014/main" id="{3B62432F-4263-48F7-AE1B-38B1B2A5AA6D}"/>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9" name="Slide Number Placeholder 8">
            <a:extLst>
              <a:ext uri="{FF2B5EF4-FFF2-40B4-BE49-F238E27FC236}">
                <a16:creationId xmlns:a16="http://schemas.microsoft.com/office/drawing/2014/main" id="{0065037C-7271-4331-B9CF-9776DA71C368}"/>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32355984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2CF1-1224-4807-BDB3-FC8AD41B6D7F}"/>
              </a:ext>
            </a:extLst>
          </p:cNvPr>
          <p:cNvSpPr>
            <a:spLocks noGrp="1"/>
          </p:cNvSpPr>
          <p:nvPr>
            <p:ph type="title"/>
          </p:nvPr>
        </p:nvSpPr>
        <p:spPr>
          <a:xfrm>
            <a:off x="180174" y="799833"/>
            <a:ext cx="10515600" cy="1325563"/>
          </a:xfrm>
          <a:prstGeom prst="rect">
            <a:avLst/>
          </a:prstGeom>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89E176F-D128-4492-91BC-C7B7040B1D6C}"/>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4" name="Footer Placeholder 3">
            <a:extLst>
              <a:ext uri="{FF2B5EF4-FFF2-40B4-BE49-F238E27FC236}">
                <a16:creationId xmlns:a16="http://schemas.microsoft.com/office/drawing/2014/main" id="{5803CE15-A71B-40B7-BAA4-461EF259ED2F}"/>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5" name="Slide Number Placeholder 4">
            <a:extLst>
              <a:ext uri="{FF2B5EF4-FFF2-40B4-BE49-F238E27FC236}">
                <a16:creationId xmlns:a16="http://schemas.microsoft.com/office/drawing/2014/main" id="{66AB80C2-3D4E-44C2-9069-C89AC12450F4}"/>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16830558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B4078-C89A-4E32-B7F1-2157016B49F1}"/>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3" name="Footer Placeholder 2">
            <a:extLst>
              <a:ext uri="{FF2B5EF4-FFF2-40B4-BE49-F238E27FC236}">
                <a16:creationId xmlns:a16="http://schemas.microsoft.com/office/drawing/2014/main" id="{C1DF1376-E905-4B37-B409-3A0731036684}"/>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4" name="Slide Number Placeholder 3">
            <a:extLst>
              <a:ext uri="{FF2B5EF4-FFF2-40B4-BE49-F238E27FC236}">
                <a16:creationId xmlns:a16="http://schemas.microsoft.com/office/drawing/2014/main" id="{D9883437-7A2F-4C1B-80FE-E41E7A229D33}"/>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28841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AAD3-08AE-45C4-86F4-41BBF7F125B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E0567B7E-5A4A-4DF1-B153-1CAA30E95E6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6A598116-FE4C-4C65-83FC-213C3170F31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4351FC-DC57-4089-B8DD-57678FC17874}"/>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6" name="Footer Placeholder 5">
            <a:extLst>
              <a:ext uri="{FF2B5EF4-FFF2-40B4-BE49-F238E27FC236}">
                <a16:creationId xmlns:a16="http://schemas.microsoft.com/office/drawing/2014/main" id="{2475996E-A3B1-4BA9-A06E-1C5D0681C44B}"/>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7" name="Slide Number Placeholder 6">
            <a:extLst>
              <a:ext uri="{FF2B5EF4-FFF2-40B4-BE49-F238E27FC236}">
                <a16:creationId xmlns:a16="http://schemas.microsoft.com/office/drawing/2014/main" id="{4F2281E6-FFDB-4FF8-AF7C-C2E93B1DCBA8}"/>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40875930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CA0B-9ED7-4BFE-8DF0-AC1381FF31B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A977769-CFE0-4E6B-82CD-C73F9D09955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3CC84984-9307-421B-B684-8B9745CC77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D7B154-B089-47BB-9077-8FF3CFE7ADBD}"/>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6" name="Footer Placeholder 5">
            <a:extLst>
              <a:ext uri="{FF2B5EF4-FFF2-40B4-BE49-F238E27FC236}">
                <a16:creationId xmlns:a16="http://schemas.microsoft.com/office/drawing/2014/main" id="{C99D0CCD-707C-4F17-9148-4122F2DB584F}"/>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7" name="Slide Number Placeholder 6">
            <a:extLst>
              <a:ext uri="{FF2B5EF4-FFF2-40B4-BE49-F238E27FC236}">
                <a16:creationId xmlns:a16="http://schemas.microsoft.com/office/drawing/2014/main" id="{F9FC8CCE-799D-45B8-A554-A5E9EF122240}"/>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3050280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2A0F5-7422-4878-A217-D6C3FE9A8DC6}"/>
              </a:ext>
            </a:extLst>
          </p:cNvPr>
          <p:cNvSpPr>
            <a:spLocks noGrp="1"/>
          </p:cNvSpPr>
          <p:nvPr>
            <p:ph type="title"/>
          </p:nvPr>
        </p:nvSpPr>
        <p:spPr>
          <a:xfrm>
            <a:off x="180174" y="799833"/>
            <a:ext cx="10515600" cy="1325563"/>
          </a:xfrm>
          <a:prstGeom prst="rect">
            <a:avLst/>
          </a:prstGeom>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A7B8B17-78B0-470E-9C36-96B1700EDF18}"/>
              </a:ext>
            </a:extLst>
          </p:cNvPr>
          <p:cNvSpPr>
            <a:spLocks noGrp="1"/>
          </p:cNvSpPr>
          <p:nvPr>
            <p:ph type="body" orient="vert" idx="1"/>
          </p:nvPr>
        </p:nvSpPr>
        <p:spPr>
          <a:xfrm>
            <a:off x="769833" y="181088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26AEC49-B619-4006-B0AC-C169F67EE7A7}"/>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5" name="Footer Placeholder 4">
            <a:extLst>
              <a:ext uri="{FF2B5EF4-FFF2-40B4-BE49-F238E27FC236}">
                <a16:creationId xmlns:a16="http://schemas.microsoft.com/office/drawing/2014/main" id="{6DD4D5E9-55E7-4321-8741-796176069356}"/>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45868461-71B1-4BA6-A38C-71D9558442FF}"/>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14142534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716506-CE60-4759-8255-089DB1C0E07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AA83B116-98E0-4648-BDF9-F13D126AE00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997D655-96AF-4094-8080-731CE597C567}"/>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5" name="Footer Placeholder 4">
            <a:extLst>
              <a:ext uri="{FF2B5EF4-FFF2-40B4-BE49-F238E27FC236}">
                <a16:creationId xmlns:a16="http://schemas.microsoft.com/office/drawing/2014/main" id="{AEEDCBC5-E7A8-4363-8E56-162C23CF1D1D}"/>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C52AF6AB-D426-4021-B296-238960E49CB8}"/>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1333518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ec Summary (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47089" y="1839030"/>
            <a:ext cx="1977291" cy="1450488"/>
          </a:xfrm>
          <a:prstGeom prst="flowChartConnector">
            <a:avLst/>
          </a:prstGeom>
          <a:ln w="28575">
            <a:solidFill>
              <a:srgbClr val="06BFC4"/>
            </a:solidFill>
          </a:ln>
        </p:spPr>
        <p:txBody>
          <a:bodyPr/>
          <a:lstStyle>
            <a:lvl2pPr marL="457200" indent="0">
              <a:buNone/>
              <a:defRPr/>
            </a:lvl2pPr>
          </a:lstStyle>
          <a:p>
            <a:pPr lvl="1"/>
            <a:r>
              <a:rPr lang="en-US"/>
              <a:t> </a:t>
            </a:r>
          </a:p>
        </p:txBody>
      </p:sp>
      <p:sp>
        <p:nvSpPr>
          <p:cNvPr id="23" name="Content Placeholder 2">
            <a:extLst>
              <a:ext uri="{FF2B5EF4-FFF2-40B4-BE49-F238E27FC236}">
                <a16:creationId xmlns:a16="http://schemas.microsoft.com/office/drawing/2014/main" id="{18BE1F55-8064-421B-8DC0-42512D225C9D}"/>
              </a:ext>
            </a:extLst>
          </p:cNvPr>
          <p:cNvSpPr>
            <a:spLocks noGrp="1"/>
          </p:cNvSpPr>
          <p:nvPr>
            <p:ph idx="21" hasCustomPrompt="1"/>
          </p:nvPr>
        </p:nvSpPr>
        <p:spPr>
          <a:xfrm>
            <a:off x="3608989" y="1839030"/>
            <a:ext cx="1977291" cy="1450488"/>
          </a:xfrm>
          <a:prstGeom prst="flowChartConnector">
            <a:avLst/>
          </a:prstGeom>
          <a:ln w="28575">
            <a:solidFill>
              <a:srgbClr val="06BFC4"/>
            </a:solidFill>
          </a:ln>
        </p:spPr>
        <p:txBody>
          <a:bodyPr vert="horz" lIns="91440" tIns="45720" rIns="91440" bIns="45720" rtlCol="0">
            <a:normAutofit/>
          </a:bodyPr>
          <a:lstStyle>
            <a:lvl2pPr>
              <a:defRPr lang="en-US" dirty="0"/>
            </a:lvl2pPr>
          </a:lstStyle>
          <a:p>
            <a:pPr marL="457200" lvl="1" indent="0">
              <a:buNone/>
            </a:pPr>
            <a:r>
              <a:rPr lang="en-US"/>
              <a:t> </a:t>
            </a:r>
          </a:p>
        </p:txBody>
      </p:sp>
      <p:sp>
        <p:nvSpPr>
          <p:cNvPr id="24" name="Content Placeholder 2">
            <a:extLst>
              <a:ext uri="{FF2B5EF4-FFF2-40B4-BE49-F238E27FC236}">
                <a16:creationId xmlns:a16="http://schemas.microsoft.com/office/drawing/2014/main" id="{B13BAC84-4FC3-4359-A916-C34D547FE36A}"/>
              </a:ext>
            </a:extLst>
          </p:cNvPr>
          <p:cNvSpPr>
            <a:spLocks noGrp="1"/>
          </p:cNvSpPr>
          <p:nvPr>
            <p:ph idx="22" hasCustomPrompt="1"/>
          </p:nvPr>
        </p:nvSpPr>
        <p:spPr>
          <a:xfrm>
            <a:off x="6570885" y="1839030"/>
            <a:ext cx="1977291" cy="1450488"/>
          </a:xfrm>
          <a:prstGeom prst="flowChartConnector">
            <a:avLst/>
          </a:prstGeom>
          <a:ln w="28575">
            <a:solidFill>
              <a:srgbClr val="06BFC4"/>
            </a:solidFill>
          </a:ln>
        </p:spPr>
        <p:txBody>
          <a:bodyPr vert="horz" lIns="91440" tIns="45720" rIns="91440" bIns="45720" rtlCol="0">
            <a:normAutofit/>
          </a:bodyPr>
          <a:lstStyle>
            <a:lvl2pPr>
              <a:defRPr lang="en-US" dirty="0"/>
            </a:lvl2pPr>
          </a:lstStyle>
          <a:p>
            <a:pPr marL="457200" lvl="1" indent="0">
              <a:buNone/>
            </a:pPr>
            <a:r>
              <a:rPr lang="en-US"/>
              <a:t> </a:t>
            </a:r>
          </a:p>
        </p:txBody>
      </p:sp>
      <p:sp>
        <p:nvSpPr>
          <p:cNvPr id="25" name="Content Placeholder 2">
            <a:extLst>
              <a:ext uri="{FF2B5EF4-FFF2-40B4-BE49-F238E27FC236}">
                <a16:creationId xmlns:a16="http://schemas.microsoft.com/office/drawing/2014/main" id="{D7CF76D2-E3E6-459E-A2B2-19EBD9826BB0}"/>
              </a:ext>
            </a:extLst>
          </p:cNvPr>
          <p:cNvSpPr>
            <a:spLocks noGrp="1"/>
          </p:cNvSpPr>
          <p:nvPr>
            <p:ph idx="23" hasCustomPrompt="1"/>
          </p:nvPr>
        </p:nvSpPr>
        <p:spPr>
          <a:xfrm>
            <a:off x="9532785" y="1839030"/>
            <a:ext cx="1977291" cy="1450488"/>
          </a:xfrm>
          <a:prstGeom prst="flowChartConnector">
            <a:avLst/>
          </a:prstGeom>
          <a:ln w="28575">
            <a:solidFill>
              <a:srgbClr val="06BFC4"/>
            </a:solidFill>
          </a:ln>
        </p:spPr>
        <p:txBody>
          <a:bodyPr vert="horz" lIns="91440" tIns="45720" rIns="91440" bIns="45720" rtlCol="0">
            <a:normAutofit/>
          </a:bodyPr>
          <a:lstStyle>
            <a:lvl2pPr>
              <a:defRPr lang="en-US" dirty="0"/>
            </a:lvl2pPr>
          </a:lstStyle>
          <a:p>
            <a:pPr marL="457200" lvl="1" indent="0">
              <a:buNone/>
            </a:pPr>
            <a:r>
              <a:rPr lang="en-US"/>
              <a:t> </a:t>
            </a:r>
          </a:p>
        </p:txBody>
      </p:sp>
      <p:sp>
        <p:nvSpPr>
          <p:cNvPr id="26" name="Content Placeholder 2">
            <a:extLst>
              <a:ext uri="{FF2B5EF4-FFF2-40B4-BE49-F238E27FC236}">
                <a16:creationId xmlns:a16="http://schemas.microsoft.com/office/drawing/2014/main" id="{D21AC5C0-66CD-4FD2-BAA4-0C88AFAA5DC7}"/>
              </a:ext>
            </a:extLst>
          </p:cNvPr>
          <p:cNvSpPr>
            <a:spLocks noGrp="1"/>
          </p:cNvSpPr>
          <p:nvPr>
            <p:ph idx="24" hasCustomPrompt="1"/>
          </p:nvPr>
        </p:nvSpPr>
        <p:spPr>
          <a:xfrm>
            <a:off x="2124593" y="3825439"/>
            <a:ext cx="1977291" cy="1450488"/>
          </a:xfrm>
          <a:prstGeom prst="flowChartConnector">
            <a:avLst/>
          </a:prstGeom>
          <a:ln w="28575">
            <a:solidFill>
              <a:srgbClr val="06BFC4"/>
            </a:solidFill>
          </a:ln>
        </p:spPr>
        <p:txBody>
          <a:bodyPr vert="horz" lIns="91440" tIns="45720" rIns="91440" bIns="45720" rtlCol="0">
            <a:normAutofit/>
          </a:bodyPr>
          <a:lstStyle>
            <a:lvl2pPr>
              <a:defRPr lang="en-US" dirty="0"/>
            </a:lvl2pPr>
          </a:lstStyle>
          <a:p>
            <a:pPr marL="457200" lvl="1" indent="0">
              <a:buNone/>
            </a:pPr>
            <a:r>
              <a:rPr lang="en-US"/>
              <a:t> </a:t>
            </a:r>
          </a:p>
        </p:txBody>
      </p:sp>
      <p:sp>
        <p:nvSpPr>
          <p:cNvPr id="27" name="Content Placeholder 2">
            <a:extLst>
              <a:ext uri="{FF2B5EF4-FFF2-40B4-BE49-F238E27FC236}">
                <a16:creationId xmlns:a16="http://schemas.microsoft.com/office/drawing/2014/main" id="{AC7C88D5-4AF0-402A-88C8-5F30E4A815CE}"/>
              </a:ext>
            </a:extLst>
          </p:cNvPr>
          <p:cNvSpPr>
            <a:spLocks noGrp="1"/>
          </p:cNvSpPr>
          <p:nvPr>
            <p:ph idx="25" hasCustomPrompt="1"/>
          </p:nvPr>
        </p:nvSpPr>
        <p:spPr>
          <a:xfrm>
            <a:off x="5107357" y="3827367"/>
            <a:ext cx="1977291" cy="1450488"/>
          </a:xfrm>
          <a:prstGeom prst="flowChartConnector">
            <a:avLst/>
          </a:prstGeom>
          <a:ln w="28575">
            <a:solidFill>
              <a:srgbClr val="06BFC4"/>
            </a:solidFill>
          </a:ln>
        </p:spPr>
        <p:txBody>
          <a:bodyPr vert="horz" lIns="91440" tIns="45720" rIns="91440" bIns="45720" rtlCol="0">
            <a:normAutofit/>
          </a:bodyPr>
          <a:lstStyle>
            <a:lvl2pPr>
              <a:defRPr lang="en-US" dirty="0"/>
            </a:lvl2pPr>
          </a:lstStyle>
          <a:p>
            <a:pPr marL="457200" lvl="1" indent="0">
              <a:buNone/>
            </a:pPr>
            <a:r>
              <a:rPr lang="en-US"/>
              <a:t> </a:t>
            </a:r>
          </a:p>
        </p:txBody>
      </p:sp>
      <p:sp>
        <p:nvSpPr>
          <p:cNvPr id="28" name="Content Placeholder 2">
            <a:extLst>
              <a:ext uri="{FF2B5EF4-FFF2-40B4-BE49-F238E27FC236}">
                <a16:creationId xmlns:a16="http://schemas.microsoft.com/office/drawing/2014/main" id="{5684DDB2-644E-4B0D-A12A-3A34C60E70EF}"/>
              </a:ext>
            </a:extLst>
          </p:cNvPr>
          <p:cNvSpPr>
            <a:spLocks noGrp="1"/>
          </p:cNvSpPr>
          <p:nvPr>
            <p:ph idx="26" hasCustomPrompt="1"/>
          </p:nvPr>
        </p:nvSpPr>
        <p:spPr>
          <a:xfrm>
            <a:off x="8090117" y="3825439"/>
            <a:ext cx="1977291" cy="1450488"/>
          </a:xfrm>
          <a:prstGeom prst="flowChartConnector">
            <a:avLst/>
          </a:prstGeom>
          <a:ln w="28575">
            <a:solidFill>
              <a:srgbClr val="06BFC4"/>
            </a:solidFill>
          </a:ln>
        </p:spPr>
        <p:txBody>
          <a:bodyPr vert="horz" lIns="91440" tIns="45720" rIns="91440" bIns="45720" rtlCol="0">
            <a:normAutofit/>
          </a:bodyPr>
          <a:lstStyle>
            <a:lvl2pPr>
              <a:defRPr lang="en-US" dirty="0"/>
            </a:lvl2pPr>
          </a:lstStyle>
          <a:p>
            <a:pPr marL="457200" lvl="1" indent="0">
              <a:buNone/>
            </a:pPr>
            <a:r>
              <a:rPr lang="en-US"/>
              <a:t> </a:t>
            </a:r>
          </a:p>
        </p:txBody>
      </p:sp>
      <p:cxnSp>
        <p:nvCxnSpPr>
          <p:cNvPr id="9" name="Straight Connector 8">
            <a:extLst>
              <a:ext uri="{FF2B5EF4-FFF2-40B4-BE49-F238E27FC236}">
                <a16:creationId xmlns:a16="http://schemas.microsoft.com/office/drawing/2014/main" id="{148B96C4-A8A0-4BAC-9870-6A50B6B0E54E}"/>
              </a:ext>
            </a:extLst>
          </p:cNvPr>
          <p:cNvCxnSpPr>
            <a:cxnSpLocks/>
          </p:cNvCxnSpPr>
          <p:nvPr userDrawn="1"/>
        </p:nvCxnSpPr>
        <p:spPr>
          <a:xfrm>
            <a:off x="0" y="6841673"/>
            <a:ext cx="12192000" cy="0"/>
          </a:xfrm>
          <a:prstGeom prst="line">
            <a:avLst/>
          </a:prstGeom>
          <a:ln w="38100">
            <a:solidFill>
              <a:srgbClr val="086788"/>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7DF6E2-AC73-4B55-818F-5A1494207637}"/>
              </a:ext>
            </a:extLst>
          </p:cNvPr>
          <p:cNvCxnSpPr>
            <a:cxnSpLocks/>
          </p:cNvCxnSpPr>
          <p:nvPr userDrawn="1"/>
        </p:nvCxnSpPr>
        <p:spPr>
          <a:xfrm>
            <a:off x="0" y="1009688"/>
            <a:ext cx="12192000"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5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0846C-63AA-411E-ADBA-D04FDEEF046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AA397365-CEF6-4B38-8CBF-64E8BB100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90EF72F6-F72E-450B-ADD1-0D516437F7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3C9EDA1E-4ED3-47D4-93B4-E3FA7B4292E6}"/>
              </a:ext>
            </a:extLst>
          </p:cNvPr>
          <p:cNvSpPr>
            <a:spLocks noGrp="1"/>
          </p:cNvSpPr>
          <p:nvPr>
            <p:ph type="dt" sz="half" idx="10"/>
          </p:nvPr>
        </p:nvSpPr>
        <p:spPr/>
        <p:txBody>
          <a:bodyPr/>
          <a:lstStyle/>
          <a:p>
            <a:fld id="{0433E713-98DF-4430-B472-E5F8DE3A4611}" type="datetimeFigureOut">
              <a:rPr lang="en-SG" smtClean="0"/>
              <a:t>29/8/2021</a:t>
            </a:fld>
            <a:endParaRPr lang="en-SG"/>
          </a:p>
        </p:txBody>
      </p:sp>
      <p:sp>
        <p:nvSpPr>
          <p:cNvPr id="6" name="Footer Placeholder 5">
            <a:extLst>
              <a:ext uri="{FF2B5EF4-FFF2-40B4-BE49-F238E27FC236}">
                <a16:creationId xmlns:a16="http://schemas.microsoft.com/office/drawing/2014/main" id="{6880647B-B151-4296-BB9D-6914C9352E6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5E7B097-5519-4B56-80CC-3B6763D7CB89}"/>
              </a:ext>
            </a:extLst>
          </p:cNvPr>
          <p:cNvSpPr>
            <a:spLocks noGrp="1"/>
          </p:cNvSpPr>
          <p:nvPr>
            <p:ph type="sldNum" sz="quarter" idx="12"/>
          </p:nvPr>
        </p:nvSpPr>
        <p:spPr/>
        <p:txBody>
          <a:bodyPr/>
          <a:lstStyle/>
          <a:p>
            <a:fld id="{F93769E6-F6E5-4C34-B8C5-0C0CCAB4DC24}" type="slidenum">
              <a:rPr lang="en-SG" smtClean="0"/>
              <a:t>‹#›</a:t>
            </a:fld>
            <a:endParaRPr lang="en-SG"/>
          </a:p>
        </p:txBody>
      </p:sp>
    </p:spTree>
    <p:extLst>
      <p:ext uri="{BB962C8B-B14F-4D97-AF65-F5344CB8AC3E}">
        <p14:creationId xmlns:p14="http://schemas.microsoft.com/office/powerpoint/2010/main" val="979516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xec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6FCA-51CA-41D9-8366-6EFEEEEFE56F}"/>
              </a:ext>
            </a:extLst>
          </p:cNvPr>
          <p:cNvSpPr>
            <a:spLocks noGrp="1"/>
          </p:cNvSpPr>
          <p:nvPr>
            <p:ph type="ctrTitle"/>
          </p:nvPr>
        </p:nvSpPr>
        <p:spPr>
          <a:xfrm>
            <a:off x="473222" y="208289"/>
            <a:ext cx="10296377" cy="830263"/>
          </a:xfrm>
        </p:spPr>
        <p:txBody>
          <a:bodyPr anchor="t">
            <a:normAutofit/>
          </a:bodyPr>
          <a:lstStyle>
            <a:lvl1pPr algn="l">
              <a:defRPr sz="2200">
                <a:latin typeface="Trebuchet MS" panose="020B0603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2309B863-7E16-418C-9E18-687F504CB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3" name="Straight Connector 22">
            <a:extLst>
              <a:ext uri="{FF2B5EF4-FFF2-40B4-BE49-F238E27FC236}">
                <a16:creationId xmlns:a16="http://schemas.microsoft.com/office/drawing/2014/main" id="{B3D60817-0A7E-4C62-AFD6-0CB510D23A9B}"/>
              </a:ext>
            </a:extLst>
          </p:cNvPr>
          <p:cNvCxnSpPr>
            <a:cxnSpLocks/>
          </p:cNvCxnSpPr>
          <p:nvPr userDrawn="1"/>
        </p:nvCxnSpPr>
        <p:spPr>
          <a:xfrm>
            <a:off x="0" y="6841673"/>
            <a:ext cx="12192000"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9E306E1-23FE-46E4-AF2B-EFB3D7D6DCF8}"/>
              </a:ext>
            </a:extLst>
          </p:cNvPr>
          <p:cNvGrpSpPr/>
          <p:nvPr userDrawn="1"/>
        </p:nvGrpSpPr>
        <p:grpSpPr>
          <a:xfrm>
            <a:off x="3421119" y="6551110"/>
            <a:ext cx="5349762" cy="294090"/>
            <a:chOff x="3170203" y="6551110"/>
            <a:chExt cx="5349762" cy="294090"/>
          </a:xfrm>
        </p:grpSpPr>
        <p:sp>
          <p:nvSpPr>
            <p:cNvPr id="25" name="TextBox 24">
              <a:extLst>
                <a:ext uri="{FF2B5EF4-FFF2-40B4-BE49-F238E27FC236}">
                  <a16:creationId xmlns:a16="http://schemas.microsoft.com/office/drawing/2014/main" id="{A2D01864-3A55-4301-A21F-298DDF8DBC51}"/>
                </a:ext>
              </a:extLst>
            </p:cNvPr>
            <p:cNvSpPr txBox="1"/>
            <p:nvPr userDrawn="1"/>
          </p:nvSpPr>
          <p:spPr>
            <a:xfrm>
              <a:off x="3170203" y="6551110"/>
              <a:ext cx="1487908"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Executive Summary</a:t>
              </a:r>
            </a:p>
          </p:txBody>
        </p:sp>
        <p:sp>
          <p:nvSpPr>
            <p:cNvPr id="26" name="TextBox 25">
              <a:extLst>
                <a:ext uri="{FF2B5EF4-FFF2-40B4-BE49-F238E27FC236}">
                  <a16:creationId xmlns:a16="http://schemas.microsoft.com/office/drawing/2014/main" id="{98049812-48F4-447B-AD6D-2BCC1AA67252}"/>
                </a:ext>
              </a:extLst>
            </p:cNvPr>
            <p:cNvSpPr txBox="1"/>
            <p:nvPr userDrawn="1"/>
          </p:nvSpPr>
          <p:spPr>
            <a:xfrm>
              <a:off x="4717899" y="6551110"/>
              <a:ext cx="1463862"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Situational Analysis</a:t>
              </a:r>
            </a:p>
          </p:txBody>
        </p:sp>
        <p:sp>
          <p:nvSpPr>
            <p:cNvPr id="27" name="TextBox 26">
              <a:extLst>
                <a:ext uri="{FF2B5EF4-FFF2-40B4-BE49-F238E27FC236}">
                  <a16:creationId xmlns:a16="http://schemas.microsoft.com/office/drawing/2014/main" id="{3227EE50-8BD1-4C04-AB35-62E53DD2F1B2}"/>
                </a:ext>
              </a:extLst>
            </p:cNvPr>
            <p:cNvSpPr txBox="1"/>
            <p:nvPr userDrawn="1"/>
          </p:nvSpPr>
          <p:spPr>
            <a:xfrm>
              <a:off x="6241548" y="6551110"/>
              <a:ext cx="1320628"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Recommendation</a:t>
              </a:r>
            </a:p>
          </p:txBody>
        </p:sp>
        <p:sp>
          <p:nvSpPr>
            <p:cNvPr id="28" name="TextBox 27">
              <a:extLst>
                <a:ext uri="{FF2B5EF4-FFF2-40B4-BE49-F238E27FC236}">
                  <a16:creationId xmlns:a16="http://schemas.microsoft.com/office/drawing/2014/main" id="{78A07924-2360-4B51-ABA4-809506B68E86}"/>
                </a:ext>
              </a:extLst>
            </p:cNvPr>
            <p:cNvSpPr txBox="1"/>
            <p:nvPr userDrawn="1"/>
          </p:nvSpPr>
          <p:spPr>
            <a:xfrm>
              <a:off x="7621962" y="6551110"/>
              <a:ext cx="898003"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Conclusion</a:t>
              </a:r>
            </a:p>
          </p:txBody>
        </p:sp>
        <p:cxnSp>
          <p:nvCxnSpPr>
            <p:cNvPr id="29" name="Straight Connector 28">
              <a:extLst>
                <a:ext uri="{FF2B5EF4-FFF2-40B4-BE49-F238E27FC236}">
                  <a16:creationId xmlns:a16="http://schemas.microsoft.com/office/drawing/2014/main" id="{6E75A469-325E-4245-A1A1-AA70E6618E0B}"/>
                </a:ext>
              </a:extLst>
            </p:cNvPr>
            <p:cNvCxnSpPr>
              <a:cxnSpLocks/>
            </p:cNvCxnSpPr>
            <p:nvPr userDrawn="1"/>
          </p:nvCxnSpPr>
          <p:spPr>
            <a:xfrm>
              <a:off x="3260516" y="6845200"/>
              <a:ext cx="1333500" cy="0"/>
            </a:xfrm>
            <a:prstGeom prst="line">
              <a:avLst/>
            </a:prstGeom>
            <a:ln w="38100">
              <a:solidFill>
                <a:srgbClr val="07004D"/>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AF7095-F05F-4C1F-BF42-3454806FA22B}"/>
                </a:ext>
              </a:extLst>
            </p:cNvPr>
            <p:cNvSpPr txBox="1"/>
            <p:nvPr userDrawn="1"/>
          </p:nvSpPr>
          <p:spPr>
            <a:xfrm>
              <a:off x="4553994"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1" name="TextBox 30">
              <a:extLst>
                <a:ext uri="{FF2B5EF4-FFF2-40B4-BE49-F238E27FC236}">
                  <a16:creationId xmlns:a16="http://schemas.microsoft.com/office/drawing/2014/main" id="{9B1D9057-73EF-4D12-BFF8-D275EC32F489}"/>
                </a:ext>
              </a:extLst>
            </p:cNvPr>
            <p:cNvSpPr txBox="1"/>
            <p:nvPr userDrawn="1"/>
          </p:nvSpPr>
          <p:spPr>
            <a:xfrm>
              <a:off x="6077644"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2" name="TextBox 31">
              <a:extLst>
                <a:ext uri="{FF2B5EF4-FFF2-40B4-BE49-F238E27FC236}">
                  <a16:creationId xmlns:a16="http://schemas.microsoft.com/office/drawing/2014/main" id="{AE4A2C3F-930F-4813-99C2-10BC8059F14D}"/>
                </a:ext>
              </a:extLst>
            </p:cNvPr>
            <p:cNvSpPr txBox="1"/>
            <p:nvPr userDrawn="1"/>
          </p:nvSpPr>
          <p:spPr>
            <a:xfrm>
              <a:off x="7458058"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grpSp>
      <p:sp>
        <p:nvSpPr>
          <p:cNvPr id="33" name="Content Placeholder 19">
            <a:extLst>
              <a:ext uri="{FF2B5EF4-FFF2-40B4-BE49-F238E27FC236}">
                <a16:creationId xmlns:a16="http://schemas.microsoft.com/office/drawing/2014/main" id="{6FE6921C-7C77-4C81-B5E2-89755E85BBC9}"/>
              </a:ext>
            </a:extLst>
          </p:cNvPr>
          <p:cNvSpPr>
            <a:spLocks noGrp="1"/>
          </p:cNvSpPr>
          <p:nvPr>
            <p:ph sz="quarter" idx="10" hasCustomPrompt="1"/>
          </p:nvPr>
        </p:nvSpPr>
        <p:spPr>
          <a:xfrm>
            <a:off x="0" y="6261807"/>
            <a:ext cx="4968875" cy="260350"/>
          </a:xfrm>
        </p:spPr>
        <p:txBody>
          <a:bodyPr>
            <a:normAutofit/>
          </a:bodyPr>
          <a:lstStyle>
            <a:lvl1pPr marL="0" indent="0">
              <a:buNone/>
              <a:defRPr sz="1100"/>
            </a:lvl1pPr>
          </a:lstStyle>
          <a:p>
            <a:pPr lvl="0"/>
            <a:r>
              <a:rPr lang="en-US"/>
              <a:t>Sources:</a:t>
            </a:r>
          </a:p>
        </p:txBody>
      </p:sp>
      <p:sp>
        <p:nvSpPr>
          <p:cNvPr id="34" name="Slide Number Placeholder 5">
            <a:extLst>
              <a:ext uri="{FF2B5EF4-FFF2-40B4-BE49-F238E27FC236}">
                <a16:creationId xmlns:a16="http://schemas.microsoft.com/office/drawing/2014/main" id="{A92AFFDC-9004-467F-8047-25C48F6FDAB8}"/>
              </a:ext>
            </a:extLst>
          </p:cNvPr>
          <p:cNvSpPr>
            <a:spLocks noGrp="1"/>
          </p:cNvSpPr>
          <p:nvPr>
            <p:ph type="sldNum" sz="quarter" idx="12"/>
          </p:nvPr>
        </p:nvSpPr>
        <p:spPr>
          <a:xfrm>
            <a:off x="11819965" y="6446498"/>
            <a:ext cx="372035" cy="365125"/>
          </a:xfrm>
          <a:prstGeom prst="rect">
            <a:avLst/>
          </a:prstGeom>
        </p:spPr>
        <p:txBody>
          <a:bodyPr/>
          <a:lstStyle/>
          <a:p>
            <a:fld id="{B2824C78-3CE6-4EFF-BE39-1E1FC314404A}" type="slidenum">
              <a:rPr lang="en-SG" smtClean="0"/>
              <a:t>‹#›</a:t>
            </a:fld>
            <a:endParaRPr lang="en-SG"/>
          </a:p>
        </p:txBody>
      </p:sp>
      <p:cxnSp>
        <p:nvCxnSpPr>
          <p:cNvPr id="17" name="Straight Connector 16">
            <a:extLst>
              <a:ext uri="{FF2B5EF4-FFF2-40B4-BE49-F238E27FC236}">
                <a16:creationId xmlns:a16="http://schemas.microsoft.com/office/drawing/2014/main" id="{233E1CA3-7F0B-2148-81BE-839715FEE6B8}"/>
              </a:ext>
            </a:extLst>
          </p:cNvPr>
          <p:cNvCxnSpPr>
            <a:cxnSpLocks/>
          </p:cNvCxnSpPr>
          <p:nvPr userDrawn="1"/>
        </p:nvCxnSpPr>
        <p:spPr>
          <a:xfrm>
            <a:off x="0" y="1009688"/>
            <a:ext cx="12192000" cy="0"/>
          </a:xfrm>
          <a:prstGeom prst="line">
            <a:avLst/>
          </a:prstGeom>
          <a:ln w="38100">
            <a:gradFill flip="none" rotWithShape="1">
              <a:gsLst>
                <a:gs pos="0">
                  <a:srgbClr val="0086B3"/>
                </a:gs>
                <a:gs pos="57000">
                  <a:srgbClr val="5CFEEA"/>
                </a:gs>
                <a:gs pos="78000">
                  <a:srgbClr val="A3FDE3"/>
                </a:gs>
                <a:gs pos="100000">
                  <a:srgbClr val="C5FFD3"/>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907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tuational Analysi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66A99312-C48A-43A1-B9E7-5C92FF17BF2B}"/>
              </a:ext>
            </a:extLst>
          </p:cNvPr>
          <p:cNvCxnSpPr>
            <a:cxnSpLocks/>
          </p:cNvCxnSpPr>
          <p:nvPr userDrawn="1"/>
        </p:nvCxnSpPr>
        <p:spPr>
          <a:xfrm>
            <a:off x="0" y="6841673"/>
            <a:ext cx="12192000"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E36FCA-51CA-41D9-8366-6EFEEEEFE56F}"/>
              </a:ext>
            </a:extLst>
          </p:cNvPr>
          <p:cNvSpPr>
            <a:spLocks noGrp="1"/>
          </p:cNvSpPr>
          <p:nvPr>
            <p:ph type="ctrTitle"/>
          </p:nvPr>
        </p:nvSpPr>
        <p:spPr>
          <a:xfrm>
            <a:off x="473222" y="208289"/>
            <a:ext cx="10296377" cy="830263"/>
          </a:xfrm>
        </p:spPr>
        <p:txBody>
          <a:bodyPr anchor="t">
            <a:normAutofit/>
          </a:bodyPr>
          <a:lstStyle>
            <a:lvl1pPr algn="l">
              <a:defRPr sz="2200">
                <a:latin typeface="Trebuchet MS" panose="020B0603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2309B863-7E16-418C-9E18-687F504CB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9" name="Group 8">
            <a:extLst>
              <a:ext uri="{FF2B5EF4-FFF2-40B4-BE49-F238E27FC236}">
                <a16:creationId xmlns:a16="http://schemas.microsoft.com/office/drawing/2014/main" id="{EF25B5C3-8679-41E6-AFAB-07038C079A6F}"/>
              </a:ext>
            </a:extLst>
          </p:cNvPr>
          <p:cNvGrpSpPr/>
          <p:nvPr userDrawn="1"/>
        </p:nvGrpSpPr>
        <p:grpSpPr>
          <a:xfrm>
            <a:off x="3421119" y="6551110"/>
            <a:ext cx="5349762" cy="261610"/>
            <a:chOff x="3170203" y="6551110"/>
            <a:chExt cx="5349762" cy="261610"/>
          </a:xfrm>
        </p:grpSpPr>
        <p:sp>
          <p:nvSpPr>
            <p:cNvPr id="10" name="TextBox 9">
              <a:extLst>
                <a:ext uri="{FF2B5EF4-FFF2-40B4-BE49-F238E27FC236}">
                  <a16:creationId xmlns:a16="http://schemas.microsoft.com/office/drawing/2014/main" id="{6DC66956-2079-4584-95AE-C043A95513F6}"/>
                </a:ext>
              </a:extLst>
            </p:cNvPr>
            <p:cNvSpPr txBox="1"/>
            <p:nvPr userDrawn="1"/>
          </p:nvSpPr>
          <p:spPr>
            <a:xfrm>
              <a:off x="3170203" y="6551110"/>
              <a:ext cx="1487908"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Executive Summary</a:t>
              </a:r>
            </a:p>
          </p:txBody>
        </p:sp>
        <p:sp>
          <p:nvSpPr>
            <p:cNvPr id="11" name="TextBox 10">
              <a:extLst>
                <a:ext uri="{FF2B5EF4-FFF2-40B4-BE49-F238E27FC236}">
                  <a16:creationId xmlns:a16="http://schemas.microsoft.com/office/drawing/2014/main" id="{69292E30-40D9-46F9-8259-E6ACE3FA3662}"/>
                </a:ext>
              </a:extLst>
            </p:cNvPr>
            <p:cNvSpPr txBox="1"/>
            <p:nvPr userDrawn="1"/>
          </p:nvSpPr>
          <p:spPr>
            <a:xfrm>
              <a:off x="4717899" y="6551110"/>
              <a:ext cx="146386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Situational Analysis</a:t>
              </a:r>
            </a:p>
          </p:txBody>
        </p:sp>
        <p:sp>
          <p:nvSpPr>
            <p:cNvPr id="12" name="TextBox 11">
              <a:extLst>
                <a:ext uri="{FF2B5EF4-FFF2-40B4-BE49-F238E27FC236}">
                  <a16:creationId xmlns:a16="http://schemas.microsoft.com/office/drawing/2014/main" id="{E14EB809-98AB-4255-93CD-82CEE0745227}"/>
                </a:ext>
              </a:extLst>
            </p:cNvPr>
            <p:cNvSpPr txBox="1"/>
            <p:nvPr userDrawn="1"/>
          </p:nvSpPr>
          <p:spPr>
            <a:xfrm>
              <a:off x="6241548" y="6551110"/>
              <a:ext cx="1320628"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Recommendation</a:t>
              </a:r>
            </a:p>
          </p:txBody>
        </p:sp>
        <p:sp>
          <p:nvSpPr>
            <p:cNvPr id="13" name="TextBox 12">
              <a:extLst>
                <a:ext uri="{FF2B5EF4-FFF2-40B4-BE49-F238E27FC236}">
                  <a16:creationId xmlns:a16="http://schemas.microsoft.com/office/drawing/2014/main" id="{27826B04-E92E-4921-9C86-23D598389321}"/>
                </a:ext>
              </a:extLst>
            </p:cNvPr>
            <p:cNvSpPr txBox="1"/>
            <p:nvPr userDrawn="1"/>
          </p:nvSpPr>
          <p:spPr>
            <a:xfrm>
              <a:off x="7621962" y="6551110"/>
              <a:ext cx="898003"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Conclusion</a:t>
              </a:r>
            </a:p>
          </p:txBody>
        </p:sp>
        <p:sp>
          <p:nvSpPr>
            <p:cNvPr id="15" name="TextBox 14">
              <a:extLst>
                <a:ext uri="{FF2B5EF4-FFF2-40B4-BE49-F238E27FC236}">
                  <a16:creationId xmlns:a16="http://schemas.microsoft.com/office/drawing/2014/main" id="{ADCFD5C0-7CBC-4CFF-8D0B-0BA175700616}"/>
                </a:ext>
              </a:extLst>
            </p:cNvPr>
            <p:cNvSpPr txBox="1"/>
            <p:nvPr userDrawn="1"/>
          </p:nvSpPr>
          <p:spPr>
            <a:xfrm>
              <a:off x="4553994"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16" name="TextBox 15">
              <a:extLst>
                <a:ext uri="{FF2B5EF4-FFF2-40B4-BE49-F238E27FC236}">
                  <a16:creationId xmlns:a16="http://schemas.microsoft.com/office/drawing/2014/main" id="{2AA8C13A-8247-439C-96D1-A71CADDAA7B1}"/>
                </a:ext>
              </a:extLst>
            </p:cNvPr>
            <p:cNvSpPr txBox="1"/>
            <p:nvPr userDrawn="1"/>
          </p:nvSpPr>
          <p:spPr>
            <a:xfrm>
              <a:off x="6077644"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17" name="TextBox 16">
              <a:extLst>
                <a:ext uri="{FF2B5EF4-FFF2-40B4-BE49-F238E27FC236}">
                  <a16:creationId xmlns:a16="http://schemas.microsoft.com/office/drawing/2014/main" id="{7BD1EFA4-D56A-437C-B4D1-CA6C7988D59C}"/>
                </a:ext>
              </a:extLst>
            </p:cNvPr>
            <p:cNvSpPr txBox="1"/>
            <p:nvPr userDrawn="1"/>
          </p:nvSpPr>
          <p:spPr>
            <a:xfrm>
              <a:off x="7458058"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grpSp>
      <p:sp>
        <p:nvSpPr>
          <p:cNvPr id="20" name="Content Placeholder 19">
            <a:extLst>
              <a:ext uri="{FF2B5EF4-FFF2-40B4-BE49-F238E27FC236}">
                <a16:creationId xmlns:a16="http://schemas.microsoft.com/office/drawing/2014/main" id="{54FA9FFC-F8B7-4746-AB4B-C1C6C0A2604B}"/>
              </a:ext>
            </a:extLst>
          </p:cNvPr>
          <p:cNvSpPr>
            <a:spLocks noGrp="1"/>
          </p:cNvSpPr>
          <p:nvPr>
            <p:ph sz="quarter" idx="10" hasCustomPrompt="1"/>
          </p:nvPr>
        </p:nvSpPr>
        <p:spPr>
          <a:xfrm>
            <a:off x="0" y="6261807"/>
            <a:ext cx="4968875" cy="260350"/>
          </a:xfrm>
        </p:spPr>
        <p:txBody>
          <a:bodyPr>
            <a:normAutofit/>
          </a:bodyPr>
          <a:lstStyle>
            <a:lvl1pPr marL="0" indent="0">
              <a:buNone/>
              <a:defRPr sz="1100"/>
            </a:lvl1pPr>
          </a:lstStyle>
          <a:p>
            <a:pPr lvl="0"/>
            <a:r>
              <a:rPr lang="en-US"/>
              <a:t>Sources:</a:t>
            </a:r>
          </a:p>
        </p:txBody>
      </p:sp>
      <p:sp>
        <p:nvSpPr>
          <p:cNvPr id="21" name="Slide Number Placeholder 5">
            <a:extLst>
              <a:ext uri="{FF2B5EF4-FFF2-40B4-BE49-F238E27FC236}">
                <a16:creationId xmlns:a16="http://schemas.microsoft.com/office/drawing/2014/main" id="{4F38045C-234E-48E1-A884-A2F3554D72AC}"/>
              </a:ext>
            </a:extLst>
          </p:cNvPr>
          <p:cNvSpPr>
            <a:spLocks noGrp="1"/>
          </p:cNvSpPr>
          <p:nvPr>
            <p:ph type="sldNum" sz="quarter" idx="12"/>
          </p:nvPr>
        </p:nvSpPr>
        <p:spPr>
          <a:xfrm>
            <a:off x="11819965" y="6446498"/>
            <a:ext cx="372035" cy="365125"/>
          </a:xfrm>
          <a:prstGeom prst="rect">
            <a:avLst/>
          </a:prstGeom>
        </p:spPr>
        <p:txBody>
          <a:bodyPr/>
          <a:lstStyle/>
          <a:p>
            <a:fld id="{B2824C78-3CE6-4EFF-BE39-1E1FC314404A}" type="slidenum">
              <a:rPr lang="en-SG" smtClean="0"/>
              <a:t>‹#›</a:t>
            </a:fld>
            <a:endParaRPr lang="en-SG"/>
          </a:p>
        </p:txBody>
      </p:sp>
      <p:cxnSp>
        <p:nvCxnSpPr>
          <p:cNvPr id="19" name="Straight Connector 18">
            <a:extLst>
              <a:ext uri="{FF2B5EF4-FFF2-40B4-BE49-F238E27FC236}">
                <a16:creationId xmlns:a16="http://schemas.microsoft.com/office/drawing/2014/main" id="{763B61A6-CCD0-4F22-A061-A800AFE68CF9}"/>
              </a:ext>
            </a:extLst>
          </p:cNvPr>
          <p:cNvCxnSpPr>
            <a:cxnSpLocks/>
          </p:cNvCxnSpPr>
          <p:nvPr userDrawn="1"/>
        </p:nvCxnSpPr>
        <p:spPr>
          <a:xfrm>
            <a:off x="0" y="1009688"/>
            <a:ext cx="12192000" cy="0"/>
          </a:xfrm>
          <a:prstGeom prst="line">
            <a:avLst/>
          </a:prstGeom>
          <a:ln w="38100">
            <a:gradFill flip="none" rotWithShape="1">
              <a:gsLst>
                <a:gs pos="0">
                  <a:srgbClr val="0086B3"/>
                </a:gs>
                <a:gs pos="57000">
                  <a:srgbClr val="5CFEEA"/>
                </a:gs>
                <a:gs pos="78000">
                  <a:srgbClr val="A3FDE3"/>
                </a:gs>
                <a:gs pos="100000">
                  <a:srgbClr val="C5FFD3"/>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F9CA6D3-9CAB-4580-8BD0-B8CE269A97CF}"/>
              </a:ext>
            </a:extLst>
          </p:cNvPr>
          <p:cNvCxnSpPr>
            <a:cxnSpLocks/>
          </p:cNvCxnSpPr>
          <p:nvPr userDrawn="1"/>
        </p:nvCxnSpPr>
        <p:spPr>
          <a:xfrm>
            <a:off x="5035942" y="6841673"/>
            <a:ext cx="1333500" cy="0"/>
          </a:xfrm>
          <a:prstGeom prst="line">
            <a:avLst/>
          </a:prstGeom>
          <a:ln w="38100">
            <a:solidFill>
              <a:srgbClr val="0700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7000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commendatio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66A99312-C48A-43A1-B9E7-5C92FF17BF2B}"/>
              </a:ext>
            </a:extLst>
          </p:cNvPr>
          <p:cNvCxnSpPr>
            <a:cxnSpLocks/>
          </p:cNvCxnSpPr>
          <p:nvPr userDrawn="1"/>
        </p:nvCxnSpPr>
        <p:spPr>
          <a:xfrm>
            <a:off x="0" y="6841673"/>
            <a:ext cx="12192000"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E36FCA-51CA-41D9-8366-6EFEEEEFE56F}"/>
              </a:ext>
            </a:extLst>
          </p:cNvPr>
          <p:cNvSpPr>
            <a:spLocks noGrp="1"/>
          </p:cNvSpPr>
          <p:nvPr>
            <p:ph type="ctrTitle"/>
          </p:nvPr>
        </p:nvSpPr>
        <p:spPr>
          <a:xfrm>
            <a:off x="473222" y="208289"/>
            <a:ext cx="10296377" cy="830263"/>
          </a:xfrm>
        </p:spPr>
        <p:txBody>
          <a:bodyPr anchor="t">
            <a:normAutofit/>
          </a:bodyPr>
          <a:lstStyle>
            <a:lvl1pPr algn="l">
              <a:defRPr sz="2200">
                <a:latin typeface="Trebuchet MS" panose="020B0603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2309B863-7E16-418C-9E18-687F504CB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9" name="Group 8">
            <a:extLst>
              <a:ext uri="{FF2B5EF4-FFF2-40B4-BE49-F238E27FC236}">
                <a16:creationId xmlns:a16="http://schemas.microsoft.com/office/drawing/2014/main" id="{EF25B5C3-8679-41E6-AFAB-07038C079A6F}"/>
              </a:ext>
            </a:extLst>
          </p:cNvPr>
          <p:cNvGrpSpPr/>
          <p:nvPr userDrawn="1"/>
        </p:nvGrpSpPr>
        <p:grpSpPr>
          <a:xfrm>
            <a:off x="3421119" y="6551110"/>
            <a:ext cx="5349762" cy="294090"/>
            <a:chOff x="3170203" y="6551110"/>
            <a:chExt cx="5349762" cy="294090"/>
          </a:xfrm>
        </p:grpSpPr>
        <p:sp>
          <p:nvSpPr>
            <p:cNvPr id="10" name="TextBox 9">
              <a:extLst>
                <a:ext uri="{FF2B5EF4-FFF2-40B4-BE49-F238E27FC236}">
                  <a16:creationId xmlns:a16="http://schemas.microsoft.com/office/drawing/2014/main" id="{6DC66956-2079-4584-95AE-C043A95513F6}"/>
                </a:ext>
              </a:extLst>
            </p:cNvPr>
            <p:cNvSpPr txBox="1"/>
            <p:nvPr userDrawn="1"/>
          </p:nvSpPr>
          <p:spPr>
            <a:xfrm>
              <a:off x="3170203" y="6551110"/>
              <a:ext cx="1487908"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Executive Summary</a:t>
              </a:r>
            </a:p>
          </p:txBody>
        </p:sp>
        <p:sp>
          <p:nvSpPr>
            <p:cNvPr id="11" name="TextBox 10">
              <a:extLst>
                <a:ext uri="{FF2B5EF4-FFF2-40B4-BE49-F238E27FC236}">
                  <a16:creationId xmlns:a16="http://schemas.microsoft.com/office/drawing/2014/main" id="{69292E30-40D9-46F9-8259-E6ACE3FA3662}"/>
                </a:ext>
              </a:extLst>
            </p:cNvPr>
            <p:cNvSpPr txBox="1"/>
            <p:nvPr userDrawn="1"/>
          </p:nvSpPr>
          <p:spPr>
            <a:xfrm>
              <a:off x="4717899" y="6551110"/>
              <a:ext cx="1463862"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Situational Analysis</a:t>
              </a:r>
            </a:p>
          </p:txBody>
        </p:sp>
        <p:sp>
          <p:nvSpPr>
            <p:cNvPr id="12" name="TextBox 11">
              <a:extLst>
                <a:ext uri="{FF2B5EF4-FFF2-40B4-BE49-F238E27FC236}">
                  <a16:creationId xmlns:a16="http://schemas.microsoft.com/office/drawing/2014/main" id="{E14EB809-98AB-4255-93CD-82CEE0745227}"/>
                </a:ext>
              </a:extLst>
            </p:cNvPr>
            <p:cNvSpPr txBox="1"/>
            <p:nvPr userDrawn="1"/>
          </p:nvSpPr>
          <p:spPr>
            <a:xfrm>
              <a:off x="6241548" y="6551110"/>
              <a:ext cx="1320628"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Recommendation</a:t>
              </a:r>
            </a:p>
          </p:txBody>
        </p:sp>
        <p:sp>
          <p:nvSpPr>
            <p:cNvPr id="13" name="TextBox 12">
              <a:extLst>
                <a:ext uri="{FF2B5EF4-FFF2-40B4-BE49-F238E27FC236}">
                  <a16:creationId xmlns:a16="http://schemas.microsoft.com/office/drawing/2014/main" id="{27826B04-E92E-4921-9C86-23D598389321}"/>
                </a:ext>
              </a:extLst>
            </p:cNvPr>
            <p:cNvSpPr txBox="1"/>
            <p:nvPr userDrawn="1"/>
          </p:nvSpPr>
          <p:spPr>
            <a:xfrm>
              <a:off x="7621962" y="6551110"/>
              <a:ext cx="898003"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Conclusion</a:t>
              </a:r>
            </a:p>
          </p:txBody>
        </p:sp>
        <p:cxnSp>
          <p:nvCxnSpPr>
            <p:cNvPr id="14" name="Straight Connector 13">
              <a:extLst>
                <a:ext uri="{FF2B5EF4-FFF2-40B4-BE49-F238E27FC236}">
                  <a16:creationId xmlns:a16="http://schemas.microsoft.com/office/drawing/2014/main" id="{EF5E011D-33AC-484F-983B-77C5A4FDB087}"/>
                </a:ext>
              </a:extLst>
            </p:cNvPr>
            <p:cNvCxnSpPr>
              <a:cxnSpLocks/>
            </p:cNvCxnSpPr>
            <p:nvPr userDrawn="1"/>
          </p:nvCxnSpPr>
          <p:spPr>
            <a:xfrm>
              <a:off x="6345666" y="6845200"/>
              <a:ext cx="1112392" cy="0"/>
            </a:xfrm>
            <a:prstGeom prst="line">
              <a:avLst/>
            </a:prstGeom>
            <a:ln w="38100">
              <a:solidFill>
                <a:srgbClr val="07004D"/>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DCFD5C0-7CBC-4CFF-8D0B-0BA175700616}"/>
                </a:ext>
              </a:extLst>
            </p:cNvPr>
            <p:cNvSpPr txBox="1"/>
            <p:nvPr userDrawn="1"/>
          </p:nvSpPr>
          <p:spPr>
            <a:xfrm>
              <a:off x="4553994"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16" name="TextBox 15">
              <a:extLst>
                <a:ext uri="{FF2B5EF4-FFF2-40B4-BE49-F238E27FC236}">
                  <a16:creationId xmlns:a16="http://schemas.microsoft.com/office/drawing/2014/main" id="{2AA8C13A-8247-439C-96D1-A71CADDAA7B1}"/>
                </a:ext>
              </a:extLst>
            </p:cNvPr>
            <p:cNvSpPr txBox="1"/>
            <p:nvPr userDrawn="1"/>
          </p:nvSpPr>
          <p:spPr>
            <a:xfrm>
              <a:off x="6077644"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17" name="TextBox 16">
              <a:extLst>
                <a:ext uri="{FF2B5EF4-FFF2-40B4-BE49-F238E27FC236}">
                  <a16:creationId xmlns:a16="http://schemas.microsoft.com/office/drawing/2014/main" id="{7BD1EFA4-D56A-437C-B4D1-CA6C7988D59C}"/>
                </a:ext>
              </a:extLst>
            </p:cNvPr>
            <p:cNvSpPr txBox="1"/>
            <p:nvPr userDrawn="1"/>
          </p:nvSpPr>
          <p:spPr>
            <a:xfrm>
              <a:off x="7458058"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grpSp>
      <p:sp>
        <p:nvSpPr>
          <p:cNvPr id="20" name="Content Placeholder 19">
            <a:extLst>
              <a:ext uri="{FF2B5EF4-FFF2-40B4-BE49-F238E27FC236}">
                <a16:creationId xmlns:a16="http://schemas.microsoft.com/office/drawing/2014/main" id="{54FA9FFC-F8B7-4746-AB4B-C1C6C0A2604B}"/>
              </a:ext>
            </a:extLst>
          </p:cNvPr>
          <p:cNvSpPr>
            <a:spLocks noGrp="1"/>
          </p:cNvSpPr>
          <p:nvPr>
            <p:ph sz="quarter" idx="10" hasCustomPrompt="1"/>
          </p:nvPr>
        </p:nvSpPr>
        <p:spPr>
          <a:xfrm>
            <a:off x="0" y="6261807"/>
            <a:ext cx="4968875" cy="260350"/>
          </a:xfrm>
        </p:spPr>
        <p:txBody>
          <a:bodyPr>
            <a:normAutofit/>
          </a:bodyPr>
          <a:lstStyle>
            <a:lvl1pPr marL="0" indent="0">
              <a:buNone/>
              <a:defRPr sz="1100"/>
            </a:lvl1pPr>
          </a:lstStyle>
          <a:p>
            <a:pPr lvl="0"/>
            <a:r>
              <a:rPr lang="en-US"/>
              <a:t>Sources:</a:t>
            </a:r>
          </a:p>
        </p:txBody>
      </p:sp>
      <p:sp>
        <p:nvSpPr>
          <p:cNvPr id="21" name="Slide Number Placeholder 5">
            <a:extLst>
              <a:ext uri="{FF2B5EF4-FFF2-40B4-BE49-F238E27FC236}">
                <a16:creationId xmlns:a16="http://schemas.microsoft.com/office/drawing/2014/main" id="{4F38045C-234E-48E1-A884-A2F3554D72AC}"/>
              </a:ext>
            </a:extLst>
          </p:cNvPr>
          <p:cNvSpPr>
            <a:spLocks noGrp="1"/>
          </p:cNvSpPr>
          <p:nvPr>
            <p:ph type="sldNum" sz="quarter" idx="12"/>
          </p:nvPr>
        </p:nvSpPr>
        <p:spPr>
          <a:xfrm>
            <a:off x="11819965" y="6446498"/>
            <a:ext cx="372035" cy="365125"/>
          </a:xfrm>
          <a:prstGeom prst="rect">
            <a:avLst/>
          </a:prstGeom>
        </p:spPr>
        <p:txBody>
          <a:bodyPr/>
          <a:lstStyle/>
          <a:p>
            <a:fld id="{B2824C78-3CE6-4EFF-BE39-1E1FC314404A}" type="slidenum">
              <a:rPr lang="en-SG" smtClean="0"/>
              <a:t>‹#›</a:t>
            </a:fld>
            <a:endParaRPr lang="en-SG"/>
          </a:p>
        </p:txBody>
      </p:sp>
      <p:cxnSp>
        <p:nvCxnSpPr>
          <p:cNvPr id="22" name="Straight Connector 21">
            <a:extLst>
              <a:ext uri="{FF2B5EF4-FFF2-40B4-BE49-F238E27FC236}">
                <a16:creationId xmlns:a16="http://schemas.microsoft.com/office/drawing/2014/main" id="{99B7B99E-30D3-604E-B96B-4D1FB54144FD}"/>
              </a:ext>
            </a:extLst>
          </p:cNvPr>
          <p:cNvCxnSpPr>
            <a:cxnSpLocks/>
          </p:cNvCxnSpPr>
          <p:nvPr userDrawn="1"/>
        </p:nvCxnSpPr>
        <p:spPr>
          <a:xfrm>
            <a:off x="0" y="1009688"/>
            <a:ext cx="12192000" cy="0"/>
          </a:xfrm>
          <a:prstGeom prst="line">
            <a:avLst/>
          </a:prstGeom>
          <a:ln w="38100">
            <a:gradFill flip="none" rotWithShape="1">
              <a:gsLst>
                <a:gs pos="0">
                  <a:srgbClr val="0086B3"/>
                </a:gs>
                <a:gs pos="57000">
                  <a:srgbClr val="5CFEEA"/>
                </a:gs>
                <a:gs pos="78000">
                  <a:srgbClr val="A3FDE3"/>
                </a:gs>
                <a:gs pos="100000">
                  <a:srgbClr val="C5FFD3"/>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600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66A99312-C48A-43A1-B9E7-5C92FF17BF2B}"/>
              </a:ext>
            </a:extLst>
          </p:cNvPr>
          <p:cNvCxnSpPr>
            <a:cxnSpLocks/>
          </p:cNvCxnSpPr>
          <p:nvPr userDrawn="1"/>
        </p:nvCxnSpPr>
        <p:spPr>
          <a:xfrm>
            <a:off x="0" y="6841673"/>
            <a:ext cx="12192000"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E36FCA-51CA-41D9-8366-6EFEEEEFE56F}"/>
              </a:ext>
            </a:extLst>
          </p:cNvPr>
          <p:cNvSpPr>
            <a:spLocks noGrp="1"/>
          </p:cNvSpPr>
          <p:nvPr>
            <p:ph type="ctrTitle"/>
          </p:nvPr>
        </p:nvSpPr>
        <p:spPr>
          <a:xfrm>
            <a:off x="473222" y="208289"/>
            <a:ext cx="10296377" cy="830263"/>
          </a:xfrm>
        </p:spPr>
        <p:txBody>
          <a:bodyPr anchor="t">
            <a:normAutofit/>
          </a:bodyPr>
          <a:lstStyle>
            <a:lvl1pPr algn="l">
              <a:defRPr sz="2200">
                <a:latin typeface="Trebuchet MS" panose="020B0603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2309B863-7E16-418C-9E18-687F504CB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Box 9">
            <a:extLst>
              <a:ext uri="{FF2B5EF4-FFF2-40B4-BE49-F238E27FC236}">
                <a16:creationId xmlns:a16="http://schemas.microsoft.com/office/drawing/2014/main" id="{6DC66956-2079-4584-95AE-C043A95513F6}"/>
              </a:ext>
            </a:extLst>
          </p:cNvPr>
          <p:cNvSpPr txBox="1"/>
          <p:nvPr userDrawn="1"/>
        </p:nvSpPr>
        <p:spPr>
          <a:xfrm>
            <a:off x="3421119" y="6551110"/>
            <a:ext cx="1487908"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Executive Summary</a:t>
            </a:r>
          </a:p>
        </p:txBody>
      </p:sp>
      <p:sp>
        <p:nvSpPr>
          <p:cNvPr id="11" name="TextBox 10">
            <a:extLst>
              <a:ext uri="{FF2B5EF4-FFF2-40B4-BE49-F238E27FC236}">
                <a16:creationId xmlns:a16="http://schemas.microsoft.com/office/drawing/2014/main" id="{69292E30-40D9-46F9-8259-E6ACE3FA3662}"/>
              </a:ext>
            </a:extLst>
          </p:cNvPr>
          <p:cNvSpPr txBox="1"/>
          <p:nvPr userDrawn="1"/>
        </p:nvSpPr>
        <p:spPr>
          <a:xfrm>
            <a:off x="4968815" y="6551110"/>
            <a:ext cx="1463862"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Situational Analysis</a:t>
            </a:r>
          </a:p>
        </p:txBody>
      </p:sp>
      <p:sp>
        <p:nvSpPr>
          <p:cNvPr id="12" name="TextBox 11">
            <a:extLst>
              <a:ext uri="{FF2B5EF4-FFF2-40B4-BE49-F238E27FC236}">
                <a16:creationId xmlns:a16="http://schemas.microsoft.com/office/drawing/2014/main" id="{E14EB809-98AB-4255-93CD-82CEE0745227}"/>
              </a:ext>
            </a:extLst>
          </p:cNvPr>
          <p:cNvSpPr txBox="1"/>
          <p:nvPr userDrawn="1"/>
        </p:nvSpPr>
        <p:spPr>
          <a:xfrm>
            <a:off x="6492464" y="6551110"/>
            <a:ext cx="1320628"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Recommendation</a:t>
            </a:r>
          </a:p>
        </p:txBody>
      </p:sp>
      <p:sp>
        <p:nvSpPr>
          <p:cNvPr id="13" name="TextBox 12">
            <a:extLst>
              <a:ext uri="{FF2B5EF4-FFF2-40B4-BE49-F238E27FC236}">
                <a16:creationId xmlns:a16="http://schemas.microsoft.com/office/drawing/2014/main" id="{27826B04-E92E-4921-9C86-23D598389321}"/>
              </a:ext>
            </a:extLst>
          </p:cNvPr>
          <p:cNvSpPr txBox="1"/>
          <p:nvPr userDrawn="1"/>
        </p:nvSpPr>
        <p:spPr>
          <a:xfrm>
            <a:off x="7872878" y="6551110"/>
            <a:ext cx="898003"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Conclusion</a:t>
            </a:r>
          </a:p>
        </p:txBody>
      </p:sp>
      <p:sp>
        <p:nvSpPr>
          <p:cNvPr id="15" name="TextBox 14">
            <a:extLst>
              <a:ext uri="{FF2B5EF4-FFF2-40B4-BE49-F238E27FC236}">
                <a16:creationId xmlns:a16="http://schemas.microsoft.com/office/drawing/2014/main" id="{ADCFD5C0-7CBC-4CFF-8D0B-0BA175700616}"/>
              </a:ext>
            </a:extLst>
          </p:cNvPr>
          <p:cNvSpPr txBox="1"/>
          <p:nvPr userDrawn="1"/>
        </p:nvSpPr>
        <p:spPr>
          <a:xfrm>
            <a:off x="4804910"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16" name="TextBox 15">
            <a:extLst>
              <a:ext uri="{FF2B5EF4-FFF2-40B4-BE49-F238E27FC236}">
                <a16:creationId xmlns:a16="http://schemas.microsoft.com/office/drawing/2014/main" id="{2AA8C13A-8247-439C-96D1-A71CADDAA7B1}"/>
              </a:ext>
            </a:extLst>
          </p:cNvPr>
          <p:cNvSpPr txBox="1"/>
          <p:nvPr userDrawn="1"/>
        </p:nvSpPr>
        <p:spPr>
          <a:xfrm>
            <a:off x="6328560"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17" name="TextBox 16">
            <a:extLst>
              <a:ext uri="{FF2B5EF4-FFF2-40B4-BE49-F238E27FC236}">
                <a16:creationId xmlns:a16="http://schemas.microsoft.com/office/drawing/2014/main" id="{7BD1EFA4-D56A-437C-B4D1-CA6C7988D59C}"/>
              </a:ext>
            </a:extLst>
          </p:cNvPr>
          <p:cNvSpPr txBox="1"/>
          <p:nvPr userDrawn="1"/>
        </p:nvSpPr>
        <p:spPr>
          <a:xfrm>
            <a:off x="7708974"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20" name="Content Placeholder 19">
            <a:extLst>
              <a:ext uri="{FF2B5EF4-FFF2-40B4-BE49-F238E27FC236}">
                <a16:creationId xmlns:a16="http://schemas.microsoft.com/office/drawing/2014/main" id="{54FA9FFC-F8B7-4746-AB4B-C1C6C0A2604B}"/>
              </a:ext>
            </a:extLst>
          </p:cNvPr>
          <p:cNvSpPr>
            <a:spLocks noGrp="1"/>
          </p:cNvSpPr>
          <p:nvPr userDrawn="1">
            <p:ph sz="quarter" idx="10" hasCustomPrompt="1"/>
          </p:nvPr>
        </p:nvSpPr>
        <p:spPr>
          <a:xfrm>
            <a:off x="0" y="6261807"/>
            <a:ext cx="4968875" cy="260350"/>
          </a:xfrm>
        </p:spPr>
        <p:txBody>
          <a:bodyPr>
            <a:normAutofit/>
          </a:bodyPr>
          <a:lstStyle>
            <a:lvl1pPr marL="0" indent="0">
              <a:buNone/>
              <a:defRPr sz="1100"/>
            </a:lvl1pPr>
          </a:lstStyle>
          <a:p>
            <a:pPr lvl="0"/>
            <a:r>
              <a:rPr lang="en-US"/>
              <a:t>Sources:</a:t>
            </a:r>
          </a:p>
        </p:txBody>
      </p:sp>
      <p:sp>
        <p:nvSpPr>
          <p:cNvPr id="21" name="Slide Number Placeholder 5">
            <a:extLst>
              <a:ext uri="{FF2B5EF4-FFF2-40B4-BE49-F238E27FC236}">
                <a16:creationId xmlns:a16="http://schemas.microsoft.com/office/drawing/2014/main" id="{4F38045C-234E-48E1-A884-A2F3554D72AC}"/>
              </a:ext>
            </a:extLst>
          </p:cNvPr>
          <p:cNvSpPr>
            <a:spLocks noGrp="1"/>
          </p:cNvSpPr>
          <p:nvPr userDrawn="1">
            <p:ph type="sldNum" sz="quarter" idx="12"/>
          </p:nvPr>
        </p:nvSpPr>
        <p:spPr>
          <a:xfrm>
            <a:off x="11819965" y="6446498"/>
            <a:ext cx="372035" cy="365125"/>
          </a:xfrm>
          <a:prstGeom prst="rect">
            <a:avLst/>
          </a:prstGeom>
        </p:spPr>
        <p:txBody>
          <a:bodyPr/>
          <a:lstStyle/>
          <a:p>
            <a:fld id="{B2824C78-3CE6-4EFF-BE39-1E1FC314404A}" type="slidenum">
              <a:rPr lang="en-SG" smtClean="0"/>
              <a:t>‹#›</a:t>
            </a:fld>
            <a:endParaRPr lang="en-SG"/>
          </a:p>
        </p:txBody>
      </p:sp>
      <p:cxnSp>
        <p:nvCxnSpPr>
          <p:cNvPr id="22" name="Straight Connector 21">
            <a:extLst>
              <a:ext uri="{FF2B5EF4-FFF2-40B4-BE49-F238E27FC236}">
                <a16:creationId xmlns:a16="http://schemas.microsoft.com/office/drawing/2014/main" id="{AF59046D-08AA-4DF2-9428-03C4724FC675}"/>
              </a:ext>
            </a:extLst>
          </p:cNvPr>
          <p:cNvCxnSpPr>
            <a:cxnSpLocks/>
          </p:cNvCxnSpPr>
          <p:nvPr userDrawn="1"/>
        </p:nvCxnSpPr>
        <p:spPr>
          <a:xfrm>
            <a:off x="7962182" y="6841673"/>
            <a:ext cx="785225" cy="0"/>
          </a:xfrm>
          <a:prstGeom prst="line">
            <a:avLst/>
          </a:prstGeom>
          <a:ln w="38100">
            <a:solidFill>
              <a:srgbClr val="07004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E01BA2C-6746-6B43-B8CD-82767AC9D1FA}"/>
              </a:ext>
            </a:extLst>
          </p:cNvPr>
          <p:cNvCxnSpPr>
            <a:cxnSpLocks/>
          </p:cNvCxnSpPr>
          <p:nvPr userDrawn="1"/>
        </p:nvCxnSpPr>
        <p:spPr>
          <a:xfrm>
            <a:off x="0" y="1009688"/>
            <a:ext cx="12192000" cy="0"/>
          </a:xfrm>
          <a:prstGeom prst="line">
            <a:avLst/>
          </a:prstGeom>
          <a:ln w="38100">
            <a:gradFill flip="none" rotWithShape="1">
              <a:gsLst>
                <a:gs pos="0">
                  <a:srgbClr val="0086B3"/>
                </a:gs>
                <a:gs pos="57000">
                  <a:srgbClr val="5CFEEA"/>
                </a:gs>
                <a:gs pos="78000">
                  <a:srgbClr val="A3FDE3"/>
                </a:gs>
                <a:gs pos="100000">
                  <a:srgbClr val="C5FFD3"/>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401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reserve="1">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208768" y="2590463"/>
            <a:ext cx="5367867" cy="664797"/>
          </a:xfrm>
          <a:prstGeom prst="rect">
            <a:avLst/>
          </a:prstGeom>
        </p:spPr>
        <p:txBody>
          <a:bodyPr wrap="square" lIns="0" tIns="0" rIns="0" bIns="0">
            <a:spAutoFit/>
          </a:bodyPr>
          <a:lstStyle>
            <a:lvl1pPr>
              <a:defRPr sz="48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8/29/2021</a:t>
            </a:fld>
            <a:endParaRPr lang="en-US"/>
          </a:p>
        </p:txBody>
      </p:sp>
      <p:sp>
        <p:nvSpPr>
          <p:cNvPr id="6" name="Holder 6"/>
          <p:cNvSpPr>
            <a:spLocks noGrp="1"/>
          </p:cNvSpPr>
          <p:nvPr>
            <p:ph type="sldNum" sz="quarter" idx="7"/>
          </p:nvPr>
        </p:nvSpPr>
        <p:spPr>
          <a:xfrm>
            <a:off x="11822558" y="6462071"/>
            <a:ext cx="369441" cy="365125"/>
          </a:xfrm>
          <a:prstGeom prst="rect">
            <a:avLst/>
          </a:prstGeom>
        </p:spPr>
        <p:txBody>
          <a:bodyPr lIns="0" tIns="0" rIns="0" bIns="0"/>
          <a:lstStyle>
            <a:lvl1pPr>
              <a:defRPr sz="1067" b="0" i="0">
                <a:solidFill>
                  <a:srgbClr val="404040"/>
                </a:solidFill>
                <a:latin typeface="Carlito"/>
                <a:cs typeface="Carlito"/>
              </a:defRPr>
            </a:lvl1pPr>
          </a:lstStyle>
          <a:p>
            <a:pPr marL="50799">
              <a:lnSpc>
                <a:spcPts val="1153"/>
              </a:lnSpc>
              <a:tabLst>
                <a:tab pos="362364" algn="l"/>
              </a:tabLst>
            </a:pPr>
            <a:fld id="{81D60167-4931-47E6-BA6A-407CBD079E47}" type="slidenum">
              <a:rPr lang="en-SG" b="1" smtClean="0">
                <a:solidFill>
                  <a:srgbClr val="7E7E7E"/>
                </a:solidFill>
              </a:rPr>
              <a:pPr marL="50799">
                <a:lnSpc>
                  <a:spcPts val="1153"/>
                </a:lnSpc>
                <a:tabLst>
                  <a:tab pos="362364" algn="l"/>
                </a:tabLst>
              </a:pPr>
              <a:t>‹#›</a:t>
            </a:fld>
            <a:r>
              <a:rPr lang="en-SG" b="1">
                <a:solidFill>
                  <a:srgbClr val="7E7E7E"/>
                </a:solidFill>
              </a:rPr>
              <a:t>	</a:t>
            </a:r>
            <a:r>
              <a:rPr lang="en-SG" spc="-7"/>
              <a:t>Document</a:t>
            </a:r>
            <a:r>
              <a:rPr lang="en-SG" spc="-53"/>
              <a:t> </a:t>
            </a:r>
            <a:r>
              <a:rPr lang="en-SG" spc="-7"/>
              <a:t>Classification</a:t>
            </a:r>
          </a:p>
        </p:txBody>
      </p:sp>
    </p:spTree>
    <p:extLst>
      <p:ext uri="{BB962C8B-B14F-4D97-AF65-F5344CB8AC3E}">
        <p14:creationId xmlns:p14="http://schemas.microsoft.com/office/powerpoint/2010/main" val="17463187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Exec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6FCA-51CA-41D9-8366-6EFEEEEFE56F}"/>
              </a:ext>
            </a:extLst>
          </p:cNvPr>
          <p:cNvSpPr>
            <a:spLocks noGrp="1"/>
          </p:cNvSpPr>
          <p:nvPr>
            <p:ph type="ctrTitle"/>
          </p:nvPr>
        </p:nvSpPr>
        <p:spPr>
          <a:xfrm>
            <a:off x="473222" y="208289"/>
            <a:ext cx="10296377" cy="830263"/>
          </a:xfrm>
          <a:prstGeom prst="rect">
            <a:avLst/>
          </a:prstGeom>
        </p:spPr>
        <p:txBody>
          <a:bodyPr anchor="t">
            <a:normAutofit/>
          </a:bodyPr>
          <a:lstStyle>
            <a:lvl1pPr algn="l">
              <a:defRPr sz="2200">
                <a:latin typeface="Trebuchet MS" panose="020B0603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2309B863-7E16-418C-9E18-687F504CB8E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3" name="Straight Connector 22">
            <a:extLst>
              <a:ext uri="{FF2B5EF4-FFF2-40B4-BE49-F238E27FC236}">
                <a16:creationId xmlns:a16="http://schemas.microsoft.com/office/drawing/2014/main" id="{B3D60817-0A7E-4C62-AFD6-0CB510D23A9B}"/>
              </a:ext>
            </a:extLst>
          </p:cNvPr>
          <p:cNvCxnSpPr>
            <a:cxnSpLocks/>
          </p:cNvCxnSpPr>
          <p:nvPr userDrawn="1"/>
        </p:nvCxnSpPr>
        <p:spPr>
          <a:xfrm>
            <a:off x="0" y="6841673"/>
            <a:ext cx="12192000"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9E306E1-23FE-46E4-AF2B-EFB3D7D6DCF8}"/>
              </a:ext>
            </a:extLst>
          </p:cNvPr>
          <p:cNvGrpSpPr/>
          <p:nvPr userDrawn="1"/>
        </p:nvGrpSpPr>
        <p:grpSpPr>
          <a:xfrm>
            <a:off x="3421119" y="6551110"/>
            <a:ext cx="5349762" cy="294090"/>
            <a:chOff x="3170203" y="6551110"/>
            <a:chExt cx="5349762" cy="294090"/>
          </a:xfrm>
        </p:grpSpPr>
        <p:sp>
          <p:nvSpPr>
            <p:cNvPr id="25" name="TextBox 24">
              <a:extLst>
                <a:ext uri="{FF2B5EF4-FFF2-40B4-BE49-F238E27FC236}">
                  <a16:creationId xmlns:a16="http://schemas.microsoft.com/office/drawing/2014/main" id="{A2D01864-3A55-4301-A21F-298DDF8DBC51}"/>
                </a:ext>
              </a:extLst>
            </p:cNvPr>
            <p:cNvSpPr txBox="1"/>
            <p:nvPr userDrawn="1"/>
          </p:nvSpPr>
          <p:spPr>
            <a:xfrm>
              <a:off x="3170203" y="6551110"/>
              <a:ext cx="1487908"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Executive Summary</a:t>
              </a:r>
            </a:p>
          </p:txBody>
        </p:sp>
        <p:sp>
          <p:nvSpPr>
            <p:cNvPr id="26" name="TextBox 25">
              <a:extLst>
                <a:ext uri="{FF2B5EF4-FFF2-40B4-BE49-F238E27FC236}">
                  <a16:creationId xmlns:a16="http://schemas.microsoft.com/office/drawing/2014/main" id="{98049812-48F4-447B-AD6D-2BCC1AA67252}"/>
                </a:ext>
              </a:extLst>
            </p:cNvPr>
            <p:cNvSpPr txBox="1"/>
            <p:nvPr userDrawn="1"/>
          </p:nvSpPr>
          <p:spPr>
            <a:xfrm>
              <a:off x="4717899" y="6551110"/>
              <a:ext cx="1463862"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Situational Analysis</a:t>
              </a:r>
            </a:p>
          </p:txBody>
        </p:sp>
        <p:sp>
          <p:nvSpPr>
            <p:cNvPr id="27" name="TextBox 26">
              <a:extLst>
                <a:ext uri="{FF2B5EF4-FFF2-40B4-BE49-F238E27FC236}">
                  <a16:creationId xmlns:a16="http://schemas.microsoft.com/office/drawing/2014/main" id="{3227EE50-8BD1-4C04-AB35-62E53DD2F1B2}"/>
                </a:ext>
              </a:extLst>
            </p:cNvPr>
            <p:cNvSpPr txBox="1"/>
            <p:nvPr userDrawn="1"/>
          </p:nvSpPr>
          <p:spPr>
            <a:xfrm>
              <a:off x="6241548" y="6551110"/>
              <a:ext cx="1320628"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Recommendation</a:t>
              </a:r>
            </a:p>
          </p:txBody>
        </p:sp>
        <p:sp>
          <p:nvSpPr>
            <p:cNvPr id="28" name="TextBox 27">
              <a:extLst>
                <a:ext uri="{FF2B5EF4-FFF2-40B4-BE49-F238E27FC236}">
                  <a16:creationId xmlns:a16="http://schemas.microsoft.com/office/drawing/2014/main" id="{78A07924-2360-4B51-ABA4-809506B68E86}"/>
                </a:ext>
              </a:extLst>
            </p:cNvPr>
            <p:cNvSpPr txBox="1"/>
            <p:nvPr userDrawn="1"/>
          </p:nvSpPr>
          <p:spPr>
            <a:xfrm>
              <a:off x="7621962" y="6551110"/>
              <a:ext cx="898003"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Conclusion</a:t>
              </a:r>
            </a:p>
          </p:txBody>
        </p:sp>
        <p:cxnSp>
          <p:nvCxnSpPr>
            <p:cNvPr id="29" name="Straight Connector 28">
              <a:extLst>
                <a:ext uri="{FF2B5EF4-FFF2-40B4-BE49-F238E27FC236}">
                  <a16:creationId xmlns:a16="http://schemas.microsoft.com/office/drawing/2014/main" id="{6E75A469-325E-4245-A1A1-AA70E6618E0B}"/>
                </a:ext>
              </a:extLst>
            </p:cNvPr>
            <p:cNvCxnSpPr>
              <a:cxnSpLocks/>
            </p:cNvCxnSpPr>
            <p:nvPr userDrawn="1"/>
          </p:nvCxnSpPr>
          <p:spPr>
            <a:xfrm>
              <a:off x="3260516" y="6845200"/>
              <a:ext cx="1333500" cy="0"/>
            </a:xfrm>
            <a:prstGeom prst="line">
              <a:avLst/>
            </a:prstGeom>
            <a:ln w="38100">
              <a:solidFill>
                <a:srgbClr val="07004D"/>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AF7095-F05F-4C1F-BF42-3454806FA22B}"/>
                </a:ext>
              </a:extLst>
            </p:cNvPr>
            <p:cNvSpPr txBox="1"/>
            <p:nvPr userDrawn="1"/>
          </p:nvSpPr>
          <p:spPr>
            <a:xfrm>
              <a:off x="4553994"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1" name="TextBox 30">
              <a:extLst>
                <a:ext uri="{FF2B5EF4-FFF2-40B4-BE49-F238E27FC236}">
                  <a16:creationId xmlns:a16="http://schemas.microsoft.com/office/drawing/2014/main" id="{9B1D9057-73EF-4D12-BFF8-D275EC32F489}"/>
                </a:ext>
              </a:extLst>
            </p:cNvPr>
            <p:cNvSpPr txBox="1"/>
            <p:nvPr userDrawn="1"/>
          </p:nvSpPr>
          <p:spPr>
            <a:xfrm>
              <a:off x="6077644"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2" name="TextBox 31">
              <a:extLst>
                <a:ext uri="{FF2B5EF4-FFF2-40B4-BE49-F238E27FC236}">
                  <a16:creationId xmlns:a16="http://schemas.microsoft.com/office/drawing/2014/main" id="{AE4A2C3F-930F-4813-99C2-10BC8059F14D}"/>
                </a:ext>
              </a:extLst>
            </p:cNvPr>
            <p:cNvSpPr txBox="1"/>
            <p:nvPr userDrawn="1"/>
          </p:nvSpPr>
          <p:spPr>
            <a:xfrm>
              <a:off x="7458058" y="655111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grpSp>
      <p:sp>
        <p:nvSpPr>
          <p:cNvPr id="33" name="Content Placeholder 19">
            <a:extLst>
              <a:ext uri="{FF2B5EF4-FFF2-40B4-BE49-F238E27FC236}">
                <a16:creationId xmlns:a16="http://schemas.microsoft.com/office/drawing/2014/main" id="{6FE6921C-7C77-4C81-B5E2-89755E85BBC9}"/>
              </a:ext>
            </a:extLst>
          </p:cNvPr>
          <p:cNvSpPr>
            <a:spLocks noGrp="1"/>
          </p:cNvSpPr>
          <p:nvPr>
            <p:ph sz="quarter" idx="10" hasCustomPrompt="1"/>
          </p:nvPr>
        </p:nvSpPr>
        <p:spPr>
          <a:xfrm>
            <a:off x="0" y="6261807"/>
            <a:ext cx="4968875" cy="260350"/>
          </a:xfrm>
          <a:prstGeom prst="rect">
            <a:avLst/>
          </a:prstGeom>
        </p:spPr>
        <p:txBody>
          <a:bodyPr>
            <a:normAutofit/>
          </a:bodyPr>
          <a:lstStyle>
            <a:lvl1pPr marL="0" indent="0">
              <a:buNone/>
              <a:defRPr sz="1100"/>
            </a:lvl1pPr>
          </a:lstStyle>
          <a:p>
            <a:pPr lvl="0"/>
            <a:r>
              <a:rPr lang="en-US"/>
              <a:t>Sources:</a:t>
            </a:r>
          </a:p>
        </p:txBody>
      </p:sp>
      <p:sp>
        <p:nvSpPr>
          <p:cNvPr id="34" name="Slide Number Placeholder 5">
            <a:extLst>
              <a:ext uri="{FF2B5EF4-FFF2-40B4-BE49-F238E27FC236}">
                <a16:creationId xmlns:a16="http://schemas.microsoft.com/office/drawing/2014/main" id="{A92AFFDC-9004-467F-8047-25C48F6FDAB8}"/>
              </a:ext>
            </a:extLst>
          </p:cNvPr>
          <p:cNvSpPr>
            <a:spLocks noGrp="1"/>
          </p:cNvSpPr>
          <p:nvPr>
            <p:ph type="sldNum" sz="quarter" idx="12"/>
          </p:nvPr>
        </p:nvSpPr>
        <p:spPr>
          <a:xfrm>
            <a:off x="11819965" y="6446498"/>
            <a:ext cx="372035" cy="365125"/>
          </a:xfrm>
          <a:prstGeom prst="rect">
            <a:avLst/>
          </a:prstGeom>
        </p:spPr>
        <p:txBody>
          <a:bodyPr/>
          <a:lstStyle/>
          <a:p>
            <a:fld id="{B2824C78-3CE6-4EFF-BE39-1E1FC314404A}" type="slidenum">
              <a:rPr lang="en-SG" smtClean="0"/>
              <a:t>‹#›</a:t>
            </a:fld>
            <a:endParaRPr lang="en-SG"/>
          </a:p>
        </p:txBody>
      </p:sp>
      <p:cxnSp>
        <p:nvCxnSpPr>
          <p:cNvPr id="17" name="Straight Connector 16">
            <a:extLst>
              <a:ext uri="{FF2B5EF4-FFF2-40B4-BE49-F238E27FC236}">
                <a16:creationId xmlns:a16="http://schemas.microsoft.com/office/drawing/2014/main" id="{233E1CA3-7F0B-2148-81BE-839715FEE6B8}"/>
              </a:ext>
            </a:extLst>
          </p:cNvPr>
          <p:cNvCxnSpPr>
            <a:cxnSpLocks/>
          </p:cNvCxnSpPr>
          <p:nvPr userDrawn="1"/>
        </p:nvCxnSpPr>
        <p:spPr>
          <a:xfrm>
            <a:off x="0" y="1009688"/>
            <a:ext cx="12192000" cy="0"/>
          </a:xfrm>
          <a:prstGeom prst="line">
            <a:avLst/>
          </a:prstGeom>
          <a:ln w="38100">
            <a:gradFill flip="none" rotWithShape="1">
              <a:gsLst>
                <a:gs pos="0">
                  <a:srgbClr val="0086B3"/>
                </a:gs>
                <a:gs pos="57000">
                  <a:srgbClr val="5CFEEA"/>
                </a:gs>
                <a:gs pos="78000">
                  <a:srgbClr val="A3FDE3"/>
                </a:gs>
                <a:gs pos="100000">
                  <a:srgbClr val="C5FFD3"/>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184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9080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DE5A-2156-444E-ACAC-ED45A83701C1}"/>
              </a:ext>
            </a:extLst>
          </p:cNvPr>
          <p:cNvSpPr>
            <a:spLocks noGrp="1"/>
          </p:cNvSpPr>
          <p:nvPr>
            <p:ph type="title"/>
          </p:nvPr>
        </p:nvSpPr>
        <p:spPr>
          <a:xfrm>
            <a:off x="180174" y="799833"/>
            <a:ext cx="10515600" cy="1325563"/>
          </a:xfrm>
          <a:prstGeom prst="rect">
            <a:avLst/>
          </a:prstGeom>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E8CAC0F-0B7C-4E9A-B5E8-720B1930C27D}"/>
              </a:ext>
            </a:extLst>
          </p:cNvPr>
          <p:cNvSpPr>
            <a:spLocks noGrp="1"/>
          </p:cNvSpPr>
          <p:nvPr>
            <p:ph idx="1"/>
          </p:nvPr>
        </p:nvSpPr>
        <p:spPr>
          <a:xfrm>
            <a:off x="769833" y="1810886"/>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0091CA3-703E-47CB-BFAA-8ACA25FEF5C0}"/>
              </a:ext>
            </a:extLst>
          </p:cNvPr>
          <p:cNvSpPr>
            <a:spLocks noGrp="1"/>
          </p:cNvSpPr>
          <p:nvPr>
            <p:ph type="dt" sz="half" idx="10"/>
          </p:nvPr>
        </p:nvSpPr>
        <p:spPr>
          <a:xfrm>
            <a:off x="838200" y="6356350"/>
            <a:ext cx="2743200" cy="365125"/>
          </a:xfrm>
          <a:prstGeom prst="rect">
            <a:avLst/>
          </a:prstGeom>
        </p:spPr>
        <p:txBody>
          <a:bodyPr/>
          <a:lstStyle/>
          <a:p>
            <a:fld id="{B71241B7-A06E-4C9F-8DCD-896FA912B3F6}" type="datetimeFigureOut">
              <a:rPr lang="en-SG" smtClean="0"/>
              <a:t>29/8/2021</a:t>
            </a:fld>
            <a:endParaRPr lang="en-SG"/>
          </a:p>
        </p:txBody>
      </p:sp>
      <p:sp>
        <p:nvSpPr>
          <p:cNvPr id="5" name="Footer Placeholder 4">
            <a:extLst>
              <a:ext uri="{FF2B5EF4-FFF2-40B4-BE49-F238E27FC236}">
                <a16:creationId xmlns:a16="http://schemas.microsoft.com/office/drawing/2014/main" id="{570CC505-4C75-4061-8E49-1D8F548C6FB2}"/>
              </a:ext>
            </a:extLst>
          </p:cNvPr>
          <p:cNvSpPr>
            <a:spLocks noGrp="1"/>
          </p:cNvSpPr>
          <p:nvPr>
            <p:ph type="ftr" sz="quarter" idx="11"/>
          </p:nvPr>
        </p:nvSpPr>
        <p:spPr>
          <a:xfrm>
            <a:off x="4038600" y="6356350"/>
            <a:ext cx="4114800" cy="365125"/>
          </a:xfrm>
          <a:prstGeom prst="rect">
            <a:avLst/>
          </a:prstGeom>
        </p:spPr>
        <p:txBody>
          <a:bodyPr/>
          <a:lstStyle/>
          <a:p>
            <a:endParaRPr lang="en-SG"/>
          </a:p>
        </p:txBody>
      </p:sp>
      <p:sp>
        <p:nvSpPr>
          <p:cNvPr id="6" name="Slide Number Placeholder 5">
            <a:extLst>
              <a:ext uri="{FF2B5EF4-FFF2-40B4-BE49-F238E27FC236}">
                <a16:creationId xmlns:a16="http://schemas.microsoft.com/office/drawing/2014/main" id="{B244706B-6110-4970-ADD1-2A385384FE48}"/>
              </a:ext>
            </a:extLst>
          </p:cNvPr>
          <p:cNvSpPr>
            <a:spLocks noGrp="1"/>
          </p:cNvSpPr>
          <p:nvPr>
            <p:ph type="sldNum" sz="quarter" idx="12"/>
          </p:nvPr>
        </p:nvSpPr>
        <p:spPr>
          <a:xfrm>
            <a:off x="11822558" y="6462071"/>
            <a:ext cx="369441" cy="365125"/>
          </a:xfrm>
          <a:prstGeom prst="rect">
            <a:avLst/>
          </a:prstGeom>
        </p:spPr>
        <p:txBody>
          <a:bodyPr/>
          <a:lstStyle/>
          <a:p>
            <a:fld id="{9B5D20A0-B3EF-4396-8888-03D8D9281B5E}" type="slidenum">
              <a:rPr lang="en-SG" smtClean="0"/>
              <a:t>‹#›</a:t>
            </a:fld>
            <a:endParaRPr lang="en-SG"/>
          </a:p>
        </p:txBody>
      </p:sp>
    </p:spTree>
    <p:extLst>
      <p:ext uri="{BB962C8B-B14F-4D97-AF65-F5344CB8AC3E}">
        <p14:creationId xmlns:p14="http://schemas.microsoft.com/office/powerpoint/2010/main" val="3601188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4943-B377-4CF3-9317-3CB22ED9EAE9}"/>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7D8B34E-3058-46C0-B9B6-F2DE58F48F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C8D0E7-0A53-4196-9682-88E94454BD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40094DD7-85DB-4A7A-A237-E31CBA071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B4AF4C-477A-4765-B30B-077111FF26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B778CE5-3325-4DFF-80EA-8C2B2CC45B16}"/>
              </a:ext>
            </a:extLst>
          </p:cNvPr>
          <p:cNvSpPr>
            <a:spLocks noGrp="1"/>
          </p:cNvSpPr>
          <p:nvPr>
            <p:ph type="dt" sz="half" idx="10"/>
          </p:nvPr>
        </p:nvSpPr>
        <p:spPr/>
        <p:txBody>
          <a:bodyPr/>
          <a:lstStyle/>
          <a:p>
            <a:fld id="{0433E713-98DF-4430-B472-E5F8DE3A4611}" type="datetimeFigureOut">
              <a:rPr lang="en-SG" smtClean="0"/>
              <a:t>29/8/2021</a:t>
            </a:fld>
            <a:endParaRPr lang="en-SG"/>
          </a:p>
        </p:txBody>
      </p:sp>
      <p:sp>
        <p:nvSpPr>
          <p:cNvPr id="8" name="Footer Placeholder 7">
            <a:extLst>
              <a:ext uri="{FF2B5EF4-FFF2-40B4-BE49-F238E27FC236}">
                <a16:creationId xmlns:a16="http://schemas.microsoft.com/office/drawing/2014/main" id="{A1DB1523-0B26-4E12-AFCC-8815CB7EBE6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F5AACAD2-06E8-415B-B55A-697203824B29}"/>
              </a:ext>
            </a:extLst>
          </p:cNvPr>
          <p:cNvSpPr>
            <a:spLocks noGrp="1"/>
          </p:cNvSpPr>
          <p:nvPr>
            <p:ph type="sldNum" sz="quarter" idx="12"/>
          </p:nvPr>
        </p:nvSpPr>
        <p:spPr/>
        <p:txBody>
          <a:bodyPr/>
          <a:lstStyle/>
          <a:p>
            <a:fld id="{F93769E6-F6E5-4C34-B8C5-0C0CCAB4DC24}" type="slidenum">
              <a:rPr lang="en-SG" smtClean="0"/>
              <a:t>‹#›</a:t>
            </a:fld>
            <a:endParaRPr lang="en-SG"/>
          </a:p>
        </p:txBody>
      </p:sp>
    </p:spTree>
    <p:extLst>
      <p:ext uri="{BB962C8B-B14F-4D97-AF65-F5344CB8AC3E}">
        <p14:creationId xmlns:p14="http://schemas.microsoft.com/office/powerpoint/2010/main" val="1540784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5668F-3BB4-4D4D-8803-FCA3FF0A1646}"/>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B207929-8BB1-4978-8D5B-6345333C552F}"/>
              </a:ext>
            </a:extLst>
          </p:cNvPr>
          <p:cNvSpPr>
            <a:spLocks noGrp="1"/>
          </p:cNvSpPr>
          <p:nvPr>
            <p:ph type="dt" sz="half" idx="10"/>
          </p:nvPr>
        </p:nvSpPr>
        <p:spPr/>
        <p:txBody>
          <a:bodyPr/>
          <a:lstStyle/>
          <a:p>
            <a:fld id="{0433E713-98DF-4430-B472-E5F8DE3A4611}" type="datetimeFigureOut">
              <a:rPr lang="en-SG" smtClean="0"/>
              <a:t>29/8/2021</a:t>
            </a:fld>
            <a:endParaRPr lang="en-SG"/>
          </a:p>
        </p:txBody>
      </p:sp>
      <p:sp>
        <p:nvSpPr>
          <p:cNvPr id="4" name="Footer Placeholder 3">
            <a:extLst>
              <a:ext uri="{FF2B5EF4-FFF2-40B4-BE49-F238E27FC236}">
                <a16:creationId xmlns:a16="http://schemas.microsoft.com/office/drawing/2014/main" id="{035A940F-E537-4EEE-83BF-8CB53404D66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B184ED30-C321-45E6-B9D7-4B5E16F67BCE}"/>
              </a:ext>
            </a:extLst>
          </p:cNvPr>
          <p:cNvSpPr>
            <a:spLocks noGrp="1"/>
          </p:cNvSpPr>
          <p:nvPr>
            <p:ph type="sldNum" sz="quarter" idx="12"/>
          </p:nvPr>
        </p:nvSpPr>
        <p:spPr/>
        <p:txBody>
          <a:bodyPr/>
          <a:lstStyle/>
          <a:p>
            <a:fld id="{F93769E6-F6E5-4C34-B8C5-0C0CCAB4DC24}" type="slidenum">
              <a:rPr lang="en-SG" smtClean="0"/>
              <a:t>‹#›</a:t>
            </a:fld>
            <a:endParaRPr lang="en-SG"/>
          </a:p>
        </p:txBody>
      </p:sp>
    </p:spTree>
    <p:extLst>
      <p:ext uri="{BB962C8B-B14F-4D97-AF65-F5344CB8AC3E}">
        <p14:creationId xmlns:p14="http://schemas.microsoft.com/office/powerpoint/2010/main" val="1826235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8C24F1-3E05-4AF2-ACBD-1587EE04693B}"/>
              </a:ext>
            </a:extLst>
          </p:cNvPr>
          <p:cNvSpPr>
            <a:spLocks noGrp="1"/>
          </p:cNvSpPr>
          <p:nvPr>
            <p:ph type="dt" sz="half" idx="10"/>
          </p:nvPr>
        </p:nvSpPr>
        <p:spPr/>
        <p:txBody>
          <a:bodyPr/>
          <a:lstStyle/>
          <a:p>
            <a:fld id="{0433E713-98DF-4430-B472-E5F8DE3A4611}" type="datetimeFigureOut">
              <a:rPr lang="en-SG" smtClean="0"/>
              <a:t>29/8/2021</a:t>
            </a:fld>
            <a:endParaRPr lang="en-SG"/>
          </a:p>
        </p:txBody>
      </p:sp>
      <p:sp>
        <p:nvSpPr>
          <p:cNvPr id="3" name="Footer Placeholder 2">
            <a:extLst>
              <a:ext uri="{FF2B5EF4-FFF2-40B4-BE49-F238E27FC236}">
                <a16:creationId xmlns:a16="http://schemas.microsoft.com/office/drawing/2014/main" id="{73D5D766-2868-44FF-85D4-4F5AA6F61E74}"/>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BC85835-89C4-48BA-9F08-4FA07CB798A9}"/>
              </a:ext>
            </a:extLst>
          </p:cNvPr>
          <p:cNvSpPr>
            <a:spLocks noGrp="1"/>
          </p:cNvSpPr>
          <p:nvPr>
            <p:ph type="sldNum" sz="quarter" idx="12"/>
          </p:nvPr>
        </p:nvSpPr>
        <p:spPr/>
        <p:txBody>
          <a:bodyPr/>
          <a:lstStyle/>
          <a:p>
            <a:fld id="{F93769E6-F6E5-4C34-B8C5-0C0CCAB4DC24}" type="slidenum">
              <a:rPr lang="en-SG" smtClean="0"/>
              <a:t>‹#›</a:t>
            </a:fld>
            <a:endParaRPr lang="en-SG"/>
          </a:p>
        </p:txBody>
      </p:sp>
    </p:spTree>
    <p:extLst>
      <p:ext uri="{BB962C8B-B14F-4D97-AF65-F5344CB8AC3E}">
        <p14:creationId xmlns:p14="http://schemas.microsoft.com/office/powerpoint/2010/main" val="2764921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DDE77-7016-4182-A308-9BFCBB3D37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6AFAD812-B295-415F-A683-EDA8944BFE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E98B325F-96A6-4BC1-8F1D-EC88E6A45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3BA2D-96B8-4F26-BC65-3ED9AA1FF205}"/>
              </a:ext>
            </a:extLst>
          </p:cNvPr>
          <p:cNvSpPr>
            <a:spLocks noGrp="1"/>
          </p:cNvSpPr>
          <p:nvPr>
            <p:ph type="dt" sz="half" idx="10"/>
          </p:nvPr>
        </p:nvSpPr>
        <p:spPr/>
        <p:txBody>
          <a:bodyPr/>
          <a:lstStyle/>
          <a:p>
            <a:fld id="{0433E713-98DF-4430-B472-E5F8DE3A4611}" type="datetimeFigureOut">
              <a:rPr lang="en-SG" smtClean="0"/>
              <a:t>29/8/2021</a:t>
            </a:fld>
            <a:endParaRPr lang="en-SG"/>
          </a:p>
        </p:txBody>
      </p:sp>
      <p:sp>
        <p:nvSpPr>
          <p:cNvPr id="6" name="Footer Placeholder 5">
            <a:extLst>
              <a:ext uri="{FF2B5EF4-FFF2-40B4-BE49-F238E27FC236}">
                <a16:creationId xmlns:a16="http://schemas.microsoft.com/office/drawing/2014/main" id="{289005D8-6C77-4229-9D4D-B51598707CE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2C9F692-44D8-4287-B23B-E7ED78DDF262}"/>
              </a:ext>
            </a:extLst>
          </p:cNvPr>
          <p:cNvSpPr>
            <a:spLocks noGrp="1"/>
          </p:cNvSpPr>
          <p:nvPr>
            <p:ph type="sldNum" sz="quarter" idx="12"/>
          </p:nvPr>
        </p:nvSpPr>
        <p:spPr/>
        <p:txBody>
          <a:bodyPr/>
          <a:lstStyle/>
          <a:p>
            <a:fld id="{F93769E6-F6E5-4C34-B8C5-0C0CCAB4DC24}" type="slidenum">
              <a:rPr lang="en-SG" smtClean="0"/>
              <a:t>‹#›</a:t>
            </a:fld>
            <a:endParaRPr lang="en-SG"/>
          </a:p>
        </p:txBody>
      </p:sp>
    </p:spTree>
    <p:extLst>
      <p:ext uri="{BB962C8B-B14F-4D97-AF65-F5344CB8AC3E}">
        <p14:creationId xmlns:p14="http://schemas.microsoft.com/office/powerpoint/2010/main" val="151984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68C64-958C-440F-8793-1054BA64E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1AD2704-9C85-465E-BEA1-133739795C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9086547-BCC9-499A-A348-2F2516147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1E8BA-B352-47F1-BC40-2F9CD8018F4A}"/>
              </a:ext>
            </a:extLst>
          </p:cNvPr>
          <p:cNvSpPr>
            <a:spLocks noGrp="1"/>
          </p:cNvSpPr>
          <p:nvPr>
            <p:ph type="dt" sz="half" idx="10"/>
          </p:nvPr>
        </p:nvSpPr>
        <p:spPr/>
        <p:txBody>
          <a:bodyPr/>
          <a:lstStyle/>
          <a:p>
            <a:fld id="{0433E713-98DF-4430-B472-E5F8DE3A4611}" type="datetimeFigureOut">
              <a:rPr lang="en-SG" smtClean="0"/>
              <a:t>29/8/2021</a:t>
            </a:fld>
            <a:endParaRPr lang="en-SG"/>
          </a:p>
        </p:txBody>
      </p:sp>
      <p:sp>
        <p:nvSpPr>
          <p:cNvPr id="6" name="Footer Placeholder 5">
            <a:extLst>
              <a:ext uri="{FF2B5EF4-FFF2-40B4-BE49-F238E27FC236}">
                <a16:creationId xmlns:a16="http://schemas.microsoft.com/office/drawing/2014/main" id="{B96A2D55-E80B-47DE-9180-228F73DC53E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AB68EC9-6FC5-4C8C-8621-A497A3205104}"/>
              </a:ext>
            </a:extLst>
          </p:cNvPr>
          <p:cNvSpPr>
            <a:spLocks noGrp="1"/>
          </p:cNvSpPr>
          <p:nvPr>
            <p:ph type="sldNum" sz="quarter" idx="12"/>
          </p:nvPr>
        </p:nvSpPr>
        <p:spPr/>
        <p:txBody>
          <a:bodyPr/>
          <a:lstStyle/>
          <a:p>
            <a:fld id="{F93769E6-F6E5-4C34-B8C5-0C0CCAB4DC24}" type="slidenum">
              <a:rPr lang="en-SG" smtClean="0"/>
              <a:t>‹#›</a:t>
            </a:fld>
            <a:endParaRPr lang="en-SG"/>
          </a:p>
        </p:txBody>
      </p:sp>
    </p:spTree>
    <p:extLst>
      <p:ext uri="{BB962C8B-B14F-4D97-AF65-F5344CB8AC3E}">
        <p14:creationId xmlns:p14="http://schemas.microsoft.com/office/powerpoint/2010/main" val="3230228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2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26.xml"/><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xml"/><Relationship Id="rId1" Type="http://schemas.openxmlformats.org/officeDocument/2006/relationships/slideLayout" Target="../slideLayouts/slideLayout27.xml"/><Relationship Id="rId4"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image" Target="../media/image2.jpeg"/><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theme" Target="../theme/theme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9.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670351-C2F8-4FA3-8DA2-660EF19656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7787789-AAB9-4A22-8A32-E631E5B2BD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9BEE421-3192-45C6-B667-EF28B13D4D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33E713-98DF-4430-B472-E5F8DE3A4611}" type="datetimeFigureOut">
              <a:rPr lang="en-SG" smtClean="0"/>
              <a:t>29/8/2021</a:t>
            </a:fld>
            <a:endParaRPr lang="en-SG"/>
          </a:p>
        </p:txBody>
      </p:sp>
      <p:sp>
        <p:nvSpPr>
          <p:cNvPr id="5" name="Footer Placeholder 4">
            <a:extLst>
              <a:ext uri="{FF2B5EF4-FFF2-40B4-BE49-F238E27FC236}">
                <a16:creationId xmlns:a16="http://schemas.microsoft.com/office/drawing/2014/main" id="{8E7E686D-DF84-4C41-9367-FDD3A769F6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B975DCA8-8BAA-485D-8FC1-2BBB791391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3769E6-F6E5-4C34-B8C5-0C0CCAB4DC24}" type="slidenum">
              <a:rPr lang="en-SG" smtClean="0"/>
              <a:t>‹#›</a:t>
            </a:fld>
            <a:endParaRPr lang="en-SG"/>
          </a:p>
        </p:txBody>
      </p:sp>
    </p:spTree>
    <p:extLst>
      <p:ext uri="{BB962C8B-B14F-4D97-AF65-F5344CB8AC3E}">
        <p14:creationId xmlns:p14="http://schemas.microsoft.com/office/powerpoint/2010/main" val="2369635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02D5628-4F72-403B-8C97-B78753484841}"/>
              </a:ext>
            </a:extLst>
          </p:cNvPr>
          <p:cNvSpPr>
            <a:spLocks noGrp="1"/>
          </p:cNvSpPr>
          <p:nvPr>
            <p:ph type="sldNum" sz="quarter" idx="4"/>
          </p:nvPr>
        </p:nvSpPr>
        <p:spPr>
          <a:xfrm>
            <a:off x="11663024" y="6379148"/>
            <a:ext cx="3694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D20A0-B3EF-4396-8888-03D8D9281B5E}" type="slidenum">
              <a:rPr lang="en-SG" smtClean="0"/>
              <a:t>‹#›</a:t>
            </a:fld>
            <a:endParaRPr lang="en-SG"/>
          </a:p>
        </p:txBody>
      </p:sp>
      <p:cxnSp>
        <p:nvCxnSpPr>
          <p:cNvPr id="7" name="Straight Connector 6">
            <a:extLst>
              <a:ext uri="{FF2B5EF4-FFF2-40B4-BE49-F238E27FC236}">
                <a16:creationId xmlns:a16="http://schemas.microsoft.com/office/drawing/2014/main" id="{193ADD18-F667-4DE1-8CC1-2A87EE70BF75}"/>
              </a:ext>
            </a:extLst>
          </p:cNvPr>
          <p:cNvCxnSpPr>
            <a:cxnSpLocks/>
          </p:cNvCxnSpPr>
          <p:nvPr userDrawn="1"/>
        </p:nvCxnSpPr>
        <p:spPr>
          <a:xfrm>
            <a:off x="0" y="6841673"/>
            <a:ext cx="12192000" cy="0"/>
          </a:xfrm>
          <a:prstGeom prst="line">
            <a:avLst/>
          </a:prstGeom>
          <a:ln w="38100">
            <a:solidFill>
              <a:schemeClr val="accent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E05CBFB-E9B2-4247-8622-6B074BAA0599}"/>
              </a:ext>
            </a:extLst>
          </p:cNvPr>
          <p:cNvGrpSpPr/>
          <p:nvPr userDrawn="1"/>
        </p:nvGrpSpPr>
        <p:grpSpPr>
          <a:xfrm>
            <a:off x="2369057" y="6481778"/>
            <a:ext cx="6135448" cy="265915"/>
            <a:chOff x="3554237" y="6542500"/>
            <a:chExt cx="6152719" cy="265915"/>
          </a:xfrm>
        </p:grpSpPr>
        <p:sp>
          <p:nvSpPr>
            <p:cNvPr id="9" name="TextBox 8">
              <a:extLst>
                <a:ext uri="{FF2B5EF4-FFF2-40B4-BE49-F238E27FC236}">
                  <a16:creationId xmlns:a16="http://schemas.microsoft.com/office/drawing/2014/main" id="{55263EAC-33DD-457D-B5FD-C94D8DFDA572}"/>
                </a:ext>
              </a:extLst>
            </p:cNvPr>
            <p:cNvSpPr txBox="1"/>
            <p:nvPr userDrawn="1"/>
          </p:nvSpPr>
          <p:spPr>
            <a:xfrm>
              <a:off x="3554237" y="6546805"/>
              <a:ext cx="1487908"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Introduction</a:t>
              </a:r>
            </a:p>
          </p:txBody>
        </p:sp>
        <p:sp>
          <p:nvSpPr>
            <p:cNvPr id="10" name="TextBox 9">
              <a:extLst>
                <a:ext uri="{FF2B5EF4-FFF2-40B4-BE49-F238E27FC236}">
                  <a16:creationId xmlns:a16="http://schemas.microsoft.com/office/drawing/2014/main" id="{8E278E64-3C9B-4341-A85C-AAEC3B2C1F03}"/>
                </a:ext>
              </a:extLst>
            </p:cNvPr>
            <p:cNvSpPr txBox="1"/>
            <p:nvPr userDrawn="1"/>
          </p:nvSpPr>
          <p:spPr>
            <a:xfrm>
              <a:off x="4676980" y="6542500"/>
              <a:ext cx="1463862"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Challenge Analysis</a:t>
              </a:r>
            </a:p>
          </p:txBody>
        </p:sp>
        <p:sp>
          <p:nvSpPr>
            <p:cNvPr id="11" name="TextBox 10">
              <a:extLst>
                <a:ext uri="{FF2B5EF4-FFF2-40B4-BE49-F238E27FC236}">
                  <a16:creationId xmlns:a16="http://schemas.microsoft.com/office/drawing/2014/main" id="{F11E3AA1-7C69-4E23-8A6B-073103166826}"/>
                </a:ext>
              </a:extLst>
            </p:cNvPr>
            <p:cNvSpPr txBox="1"/>
            <p:nvPr userDrawn="1"/>
          </p:nvSpPr>
          <p:spPr>
            <a:xfrm>
              <a:off x="6164389" y="6542500"/>
              <a:ext cx="1364327"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Idea explanation</a:t>
              </a:r>
            </a:p>
          </p:txBody>
        </p:sp>
        <p:sp>
          <p:nvSpPr>
            <p:cNvPr id="12" name="TextBox 11">
              <a:extLst>
                <a:ext uri="{FF2B5EF4-FFF2-40B4-BE49-F238E27FC236}">
                  <a16:creationId xmlns:a16="http://schemas.microsoft.com/office/drawing/2014/main" id="{611A2D8D-30E8-4090-BB1F-880E5CF39FD8}"/>
                </a:ext>
              </a:extLst>
            </p:cNvPr>
            <p:cNvSpPr txBox="1"/>
            <p:nvPr userDrawn="1"/>
          </p:nvSpPr>
          <p:spPr>
            <a:xfrm>
              <a:off x="7539430" y="6542500"/>
              <a:ext cx="2167526"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Feasibility and effectiveness</a:t>
              </a:r>
            </a:p>
          </p:txBody>
        </p:sp>
        <p:sp>
          <p:nvSpPr>
            <p:cNvPr id="14" name="TextBox 13">
              <a:extLst>
                <a:ext uri="{FF2B5EF4-FFF2-40B4-BE49-F238E27FC236}">
                  <a16:creationId xmlns:a16="http://schemas.microsoft.com/office/drawing/2014/main" id="{D5F48251-68AD-4BF2-943D-A0A47214CA88}"/>
                </a:ext>
              </a:extLst>
            </p:cNvPr>
            <p:cNvSpPr txBox="1"/>
            <p:nvPr userDrawn="1"/>
          </p:nvSpPr>
          <p:spPr>
            <a:xfrm>
              <a:off x="446031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15" name="TextBox 14">
              <a:extLst>
                <a:ext uri="{FF2B5EF4-FFF2-40B4-BE49-F238E27FC236}">
                  <a16:creationId xmlns:a16="http://schemas.microsoft.com/office/drawing/2014/main" id="{C2E96E58-1268-4FE5-9549-7857436842DE}"/>
                </a:ext>
              </a:extLst>
            </p:cNvPr>
            <p:cNvSpPr txBox="1"/>
            <p:nvPr userDrawn="1"/>
          </p:nvSpPr>
          <p:spPr>
            <a:xfrm>
              <a:off x="5985023"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16" name="TextBox 15">
              <a:extLst>
                <a:ext uri="{FF2B5EF4-FFF2-40B4-BE49-F238E27FC236}">
                  <a16:creationId xmlns:a16="http://schemas.microsoft.com/office/drawing/2014/main" id="{BA32413B-E412-4FAF-8D13-0AA2FB0361DB}"/>
                </a:ext>
              </a:extLst>
            </p:cNvPr>
            <p:cNvSpPr txBox="1"/>
            <p:nvPr userDrawn="1"/>
          </p:nvSpPr>
          <p:spPr>
            <a:xfrm>
              <a:off x="7345422"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grpSp>
      <p:cxnSp>
        <p:nvCxnSpPr>
          <p:cNvPr id="17" name="Straight Connector 16">
            <a:extLst>
              <a:ext uri="{FF2B5EF4-FFF2-40B4-BE49-F238E27FC236}">
                <a16:creationId xmlns:a16="http://schemas.microsoft.com/office/drawing/2014/main" id="{0C246F50-375B-4604-B627-EC1CF656651A}"/>
              </a:ext>
            </a:extLst>
          </p:cNvPr>
          <p:cNvCxnSpPr>
            <a:cxnSpLocks/>
          </p:cNvCxnSpPr>
          <p:nvPr userDrawn="1"/>
        </p:nvCxnSpPr>
        <p:spPr>
          <a:xfrm>
            <a:off x="0" y="798049"/>
            <a:ext cx="12192000" cy="0"/>
          </a:xfrm>
          <a:prstGeom prst="line">
            <a:avLst/>
          </a:prstGeom>
          <a:ln w="38100">
            <a:gradFill flip="none" rotWithShape="1">
              <a:gsLst>
                <a:gs pos="0">
                  <a:srgbClr val="053259"/>
                </a:gs>
                <a:gs pos="50000">
                  <a:schemeClr val="accent1">
                    <a:lumMod val="45000"/>
                    <a:lumOff val="55000"/>
                  </a:schemeClr>
                </a:gs>
                <a:gs pos="100000">
                  <a:srgbClr val="A8DADC"/>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0FFE52E-D0BA-4ECC-85B3-91DE5B54FD2B}"/>
              </a:ext>
            </a:extLst>
          </p:cNvPr>
          <p:cNvSpPr txBox="1"/>
          <p:nvPr userDrawn="1"/>
        </p:nvSpPr>
        <p:spPr>
          <a:xfrm>
            <a:off x="8274139" y="6481778"/>
            <a:ext cx="267270"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24" name="TextBox 23">
            <a:extLst>
              <a:ext uri="{FF2B5EF4-FFF2-40B4-BE49-F238E27FC236}">
                <a16:creationId xmlns:a16="http://schemas.microsoft.com/office/drawing/2014/main" id="{C7A6EB11-0DB6-4CE8-BF07-7109DF42463A}"/>
              </a:ext>
            </a:extLst>
          </p:cNvPr>
          <p:cNvSpPr txBox="1"/>
          <p:nvPr userDrawn="1"/>
        </p:nvSpPr>
        <p:spPr>
          <a:xfrm>
            <a:off x="8449150" y="6481778"/>
            <a:ext cx="2161442"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Implementation</a:t>
            </a:r>
          </a:p>
        </p:txBody>
      </p:sp>
      <p:pic>
        <p:nvPicPr>
          <p:cNvPr id="18" name="Picture 17">
            <a:extLst>
              <a:ext uri="{FF2B5EF4-FFF2-40B4-BE49-F238E27FC236}">
                <a16:creationId xmlns:a16="http://schemas.microsoft.com/office/drawing/2014/main" id="{8AD0BCCC-B260-48ED-BFAC-63BB308B4C4C}"/>
              </a:ext>
            </a:extLst>
          </p:cNvPr>
          <p:cNvPicPr>
            <a:picLocks noChangeAspect="1"/>
          </p:cNvPicPr>
          <p:nvPr userDrawn="1"/>
        </p:nvPicPr>
        <p:blipFill>
          <a:blip r:embed="rId3"/>
          <a:stretch>
            <a:fillRect/>
          </a:stretch>
        </p:blipFill>
        <p:spPr>
          <a:xfrm>
            <a:off x="-1420467" y="1190208"/>
            <a:ext cx="1077567" cy="2238792"/>
          </a:xfrm>
          <a:prstGeom prst="rect">
            <a:avLst/>
          </a:prstGeom>
        </p:spPr>
      </p:pic>
      <p:grpSp>
        <p:nvGrpSpPr>
          <p:cNvPr id="19" name="Group 18">
            <a:extLst>
              <a:ext uri="{FF2B5EF4-FFF2-40B4-BE49-F238E27FC236}">
                <a16:creationId xmlns:a16="http://schemas.microsoft.com/office/drawing/2014/main" id="{41C605EA-E933-472A-9009-C6A54174CCEB}"/>
              </a:ext>
            </a:extLst>
          </p:cNvPr>
          <p:cNvGrpSpPr/>
          <p:nvPr userDrawn="1"/>
        </p:nvGrpSpPr>
        <p:grpSpPr>
          <a:xfrm>
            <a:off x="10699903" y="30804"/>
            <a:ext cx="1382190" cy="723207"/>
            <a:chOff x="10699903" y="30804"/>
            <a:chExt cx="1382190" cy="723207"/>
          </a:xfrm>
        </p:grpSpPr>
        <p:pic>
          <p:nvPicPr>
            <p:cNvPr id="20" name="Picture 2" descr="SMU Ellipsis (CBd) | Freshmen Orientation | Singapore Management University  (SMU)">
              <a:extLst>
                <a:ext uri="{FF2B5EF4-FFF2-40B4-BE49-F238E27FC236}">
                  <a16:creationId xmlns:a16="http://schemas.microsoft.com/office/drawing/2014/main" id="{E6B95B5A-A676-4DEB-BA3B-3328F7AE891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425759" y="30804"/>
              <a:ext cx="656334" cy="65633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Goldman Sachs Logo PNG Transparent &amp;amp; SVG Vector - Freebie Supply">
              <a:extLst>
                <a:ext uri="{FF2B5EF4-FFF2-40B4-BE49-F238E27FC236}">
                  <a16:creationId xmlns:a16="http://schemas.microsoft.com/office/drawing/2014/main" id="{C487B65D-93E3-4FD3-9689-3768B666024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699903" y="30804"/>
              <a:ext cx="723207" cy="7232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3624276"/>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02D5628-4F72-403B-8C97-B78753484841}"/>
              </a:ext>
            </a:extLst>
          </p:cNvPr>
          <p:cNvSpPr>
            <a:spLocks noGrp="1"/>
          </p:cNvSpPr>
          <p:nvPr>
            <p:ph type="sldNum" sz="quarter" idx="4"/>
          </p:nvPr>
        </p:nvSpPr>
        <p:spPr>
          <a:xfrm>
            <a:off x="11822558" y="6462071"/>
            <a:ext cx="3694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D20A0-B3EF-4396-8888-03D8D9281B5E}" type="slidenum">
              <a:rPr lang="en-SG" smtClean="0"/>
              <a:t>‹#›</a:t>
            </a:fld>
            <a:endParaRPr lang="en-SG"/>
          </a:p>
        </p:txBody>
      </p:sp>
      <p:cxnSp>
        <p:nvCxnSpPr>
          <p:cNvPr id="7" name="Straight Connector 6">
            <a:extLst>
              <a:ext uri="{FF2B5EF4-FFF2-40B4-BE49-F238E27FC236}">
                <a16:creationId xmlns:a16="http://schemas.microsoft.com/office/drawing/2014/main" id="{193ADD18-F667-4DE1-8CC1-2A87EE70BF75}"/>
              </a:ext>
            </a:extLst>
          </p:cNvPr>
          <p:cNvCxnSpPr>
            <a:cxnSpLocks/>
          </p:cNvCxnSpPr>
          <p:nvPr userDrawn="1"/>
        </p:nvCxnSpPr>
        <p:spPr>
          <a:xfrm>
            <a:off x="0" y="6841673"/>
            <a:ext cx="12192000" cy="0"/>
          </a:xfrm>
          <a:prstGeom prst="line">
            <a:avLst/>
          </a:prstGeom>
          <a:ln w="38100">
            <a:solidFill>
              <a:schemeClr val="accent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E05CBFB-E9B2-4247-8622-6B074BAA0599}"/>
              </a:ext>
            </a:extLst>
          </p:cNvPr>
          <p:cNvGrpSpPr/>
          <p:nvPr userDrawn="1"/>
        </p:nvGrpSpPr>
        <p:grpSpPr>
          <a:xfrm>
            <a:off x="2369057" y="6481778"/>
            <a:ext cx="6502398" cy="265915"/>
            <a:chOff x="3554237" y="6542500"/>
            <a:chExt cx="6520702" cy="265915"/>
          </a:xfrm>
        </p:grpSpPr>
        <p:sp>
          <p:nvSpPr>
            <p:cNvPr id="9" name="TextBox 8">
              <a:extLst>
                <a:ext uri="{FF2B5EF4-FFF2-40B4-BE49-F238E27FC236}">
                  <a16:creationId xmlns:a16="http://schemas.microsoft.com/office/drawing/2014/main" id="{55263EAC-33DD-457D-B5FD-C94D8DFDA572}"/>
                </a:ext>
              </a:extLst>
            </p:cNvPr>
            <p:cNvSpPr txBox="1"/>
            <p:nvPr userDrawn="1"/>
          </p:nvSpPr>
          <p:spPr>
            <a:xfrm>
              <a:off x="3554237" y="6546805"/>
              <a:ext cx="1487908" cy="261610"/>
            </a:xfrm>
            <a:prstGeom prst="rect">
              <a:avLst/>
            </a:prstGeom>
            <a:noFill/>
          </p:spPr>
          <p:txBody>
            <a:bodyPr wrap="square" rtlCol="0">
              <a:spAutoFit/>
            </a:bodyPr>
            <a:lstStyle/>
            <a:p>
              <a:r>
                <a:rPr lang="en-US" sz="1100" b="1">
                  <a:solidFill>
                    <a:schemeClr val="tx1"/>
                  </a:solidFill>
                  <a:latin typeface="Trebuchet MS" panose="020B0703020202090204" pitchFamily="34" charset="0"/>
                </a:rPr>
                <a:t>Introduction</a:t>
              </a:r>
            </a:p>
          </p:txBody>
        </p:sp>
        <p:sp>
          <p:nvSpPr>
            <p:cNvPr id="10" name="TextBox 9">
              <a:extLst>
                <a:ext uri="{FF2B5EF4-FFF2-40B4-BE49-F238E27FC236}">
                  <a16:creationId xmlns:a16="http://schemas.microsoft.com/office/drawing/2014/main" id="{8E278E64-3C9B-4341-A85C-AAEC3B2C1F03}"/>
                </a:ext>
              </a:extLst>
            </p:cNvPr>
            <p:cNvSpPr txBox="1"/>
            <p:nvPr userDrawn="1"/>
          </p:nvSpPr>
          <p:spPr>
            <a:xfrm>
              <a:off x="4676980" y="6542500"/>
              <a:ext cx="1463862"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Challenge analysis</a:t>
              </a:r>
            </a:p>
          </p:txBody>
        </p:sp>
        <p:sp>
          <p:nvSpPr>
            <p:cNvPr id="11" name="TextBox 10">
              <a:extLst>
                <a:ext uri="{FF2B5EF4-FFF2-40B4-BE49-F238E27FC236}">
                  <a16:creationId xmlns:a16="http://schemas.microsoft.com/office/drawing/2014/main" id="{F11E3AA1-7C69-4E23-8A6B-073103166826}"/>
                </a:ext>
              </a:extLst>
            </p:cNvPr>
            <p:cNvSpPr txBox="1"/>
            <p:nvPr userDrawn="1"/>
          </p:nvSpPr>
          <p:spPr>
            <a:xfrm>
              <a:off x="6231156" y="6542500"/>
              <a:ext cx="1620658"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Idea and technology</a:t>
              </a:r>
            </a:p>
          </p:txBody>
        </p:sp>
        <p:sp>
          <p:nvSpPr>
            <p:cNvPr id="12" name="TextBox 11">
              <a:extLst>
                <a:ext uri="{FF2B5EF4-FFF2-40B4-BE49-F238E27FC236}">
                  <a16:creationId xmlns:a16="http://schemas.microsoft.com/office/drawing/2014/main" id="{611A2D8D-30E8-4090-BB1F-880E5CF39FD8}"/>
                </a:ext>
              </a:extLst>
            </p:cNvPr>
            <p:cNvSpPr txBox="1"/>
            <p:nvPr userDrawn="1"/>
          </p:nvSpPr>
          <p:spPr>
            <a:xfrm>
              <a:off x="7907413" y="6542500"/>
              <a:ext cx="2167526"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Impact and feasibility</a:t>
              </a:r>
            </a:p>
          </p:txBody>
        </p:sp>
        <p:sp>
          <p:nvSpPr>
            <p:cNvPr id="14" name="TextBox 13">
              <a:extLst>
                <a:ext uri="{FF2B5EF4-FFF2-40B4-BE49-F238E27FC236}">
                  <a16:creationId xmlns:a16="http://schemas.microsoft.com/office/drawing/2014/main" id="{D5F48251-68AD-4BF2-943D-A0A47214CA88}"/>
                </a:ext>
              </a:extLst>
            </p:cNvPr>
            <p:cNvSpPr txBox="1"/>
            <p:nvPr userDrawn="1"/>
          </p:nvSpPr>
          <p:spPr>
            <a:xfrm>
              <a:off x="446031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15" name="TextBox 14">
              <a:extLst>
                <a:ext uri="{FF2B5EF4-FFF2-40B4-BE49-F238E27FC236}">
                  <a16:creationId xmlns:a16="http://schemas.microsoft.com/office/drawing/2014/main" id="{C2E96E58-1268-4FE5-9549-7857436842DE}"/>
                </a:ext>
              </a:extLst>
            </p:cNvPr>
            <p:cNvSpPr txBox="1"/>
            <p:nvPr userDrawn="1"/>
          </p:nvSpPr>
          <p:spPr>
            <a:xfrm>
              <a:off x="5985023"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16" name="TextBox 15">
              <a:extLst>
                <a:ext uri="{FF2B5EF4-FFF2-40B4-BE49-F238E27FC236}">
                  <a16:creationId xmlns:a16="http://schemas.microsoft.com/office/drawing/2014/main" id="{BA32413B-E412-4FAF-8D13-0AA2FB0361DB}"/>
                </a:ext>
              </a:extLst>
            </p:cNvPr>
            <p:cNvSpPr txBox="1"/>
            <p:nvPr userDrawn="1"/>
          </p:nvSpPr>
          <p:spPr>
            <a:xfrm>
              <a:off x="767410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grpSp>
      <p:sp>
        <p:nvSpPr>
          <p:cNvPr id="22" name="TextBox 21">
            <a:extLst>
              <a:ext uri="{FF2B5EF4-FFF2-40B4-BE49-F238E27FC236}">
                <a16:creationId xmlns:a16="http://schemas.microsoft.com/office/drawing/2014/main" id="{30FFE52E-D0BA-4ECC-85B3-91DE5B54FD2B}"/>
              </a:ext>
            </a:extLst>
          </p:cNvPr>
          <p:cNvSpPr txBox="1"/>
          <p:nvPr userDrawn="1"/>
        </p:nvSpPr>
        <p:spPr>
          <a:xfrm>
            <a:off x="8274139" y="6481778"/>
            <a:ext cx="267270"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24" name="TextBox 23">
            <a:extLst>
              <a:ext uri="{FF2B5EF4-FFF2-40B4-BE49-F238E27FC236}">
                <a16:creationId xmlns:a16="http://schemas.microsoft.com/office/drawing/2014/main" id="{C7A6EB11-0DB6-4CE8-BF07-7109DF42463A}"/>
              </a:ext>
            </a:extLst>
          </p:cNvPr>
          <p:cNvSpPr txBox="1"/>
          <p:nvPr userDrawn="1"/>
        </p:nvSpPr>
        <p:spPr>
          <a:xfrm>
            <a:off x="8449150" y="6481778"/>
            <a:ext cx="2161442" cy="261610"/>
          </a:xfrm>
          <a:prstGeom prst="rect">
            <a:avLst/>
          </a:prstGeom>
          <a:noFill/>
        </p:spPr>
        <p:txBody>
          <a:bodyPr wrap="square" rtlCol="0">
            <a:spAutoFit/>
          </a:bodyPr>
          <a:lstStyle/>
          <a:p>
            <a:r>
              <a:rPr lang="en-US" sz="1100" b="1" dirty="0">
                <a:solidFill>
                  <a:schemeClr val="bg2">
                    <a:lumMod val="75000"/>
                  </a:schemeClr>
                </a:solidFill>
                <a:latin typeface="Trebuchet MS" panose="020B0703020202090204" pitchFamily="34" charset="0"/>
              </a:rPr>
              <a:t>Conclusion</a:t>
            </a:r>
          </a:p>
        </p:txBody>
      </p:sp>
      <p:cxnSp>
        <p:nvCxnSpPr>
          <p:cNvPr id="18" name="Straight Connector 17">
            <a:extLst>
              <a:ext uri="{FF2B5EF4-FFF2-40B4-BE49-F238E27FC236}">
                <a16:creationId xmlns:a16="http://schemas.microsoft.com/office/drawing/2014/main" id="{729895CD-9F74-4012-A321-B790929EA3CD}"/>
              </a:ext>
            </a:extLst>
          </p:cNvPr>
          <p:cNvCxnSpPr>
            <a:cxnSpLocks/>
          </p:cNvCxnSpPr>
          <p:nvPr userDrawn="1"/>
        </p:nvCxnSpPr>
        <p:spPr>
          <a:xfrm>
            <a:off x="2452255" y="6841673"/>
            <a:ext cx="820339"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BC9D3C-70BE-4397-9C99-4C287F3081DD}"/>
              </a:ext>
            </a:extLst>
          </p:cNvPr>
          <p:cNvCxnSpPr>
            <a:cxnSpLocks/>
          </p:cNvCxnSpPr>
          <p:nvPr userDrawn="1"/>
        </p:nvCxnSpPr>
        <p:spPr>
          <a:xfrm>
            <a:off x="0" y="798049"/>
            <a:ext cx="12192000" cy="0"/>
          </a:xfrm>
          <a:prstGeom prst="line">
            <a:avLst/>
          </a:prstGeom>
          <a:ln w="38100">
            <a:gradFill flip="none" rotWithShape="1">
              <a:gsLst>
                <a:gs pos="0">
                  <a:srgbClr val="053259"/>
                </a:gs>
                <a:gs pos="50000">
                  <a:schemeClr val="accent1">
                    <a:lumMod val="45000"/>
                    <a:lumOff val="55000"/>
                  </a:schemeClr>
                </a:gs>
                <a:gs pos="100000">
                  <a:srgbClr val="A8DADC"/>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27DDD5D-7DED-4192-9151-29D4BC182E83}"/>
              </a:ext>
            </a:extLst>
          </p:cNvPr>
          <p:cNvGrpSpPr/>
          <p:nvPr userDrawn="1"/>
        </p:nvGrpSpPr>
        <p:grpSpPr>
          <a:xfrm>
            <a:off x="10699903" y="30804"/>
            <a:ext cx="1382190" cy="723207"/>
            <a:chOff x="10699903" y="30804"/>
            <a:chExt cx="1382190" cy="723207"/>
          </a:xfrm>
        </p:grpSpPr>
        <p:pic>
          <p:nvPicPr>
            <p:cNvPr id="19" name="Picture 2" descr="SMU Ellipsis (CBd) | Freshmen Orientation | Singapore Management University  (SMU)">
              <a:extLst>
                <a:ext uri="{FF2B5EF4-FFF2-40B4-BE49-F238E27FC236}">
                  <a16:creationId xmlns:a16="http://schemas.microsoft.com/office/drawing/2014/main" id="{A04BDE56-7068-4717-AB65-317469346EF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25759" y="30804"/>
              <a:ext cx="656334" cy="65633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Goldman Sachs Logo PNG Transparent &amp;amp; SVG Vector - Freebie Supply">
              <a:extLst>
                <a:ext uri="{FF2B5EF4-FFF2-40B4-BE49-F238E27FC236}">
                  <a16:creationId xmlns:a16="http://schemas.microsoft.com/office/drawing/2014/main" id="{E596C976-3FA0-4F6F-9120-17A904D0435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99903" y="30804"/>
              <a:ext cx="723207" cy="7232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7634049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A5CB1AF-8CD4-45DF-B791-E1D08EA88EE7}"/>
              </a:ext>
            </a:extLst>
          </p:cNvPr>
          <p:cNvCxnSpPr>
            <a:cxnSpLocks/>
          </p:cNvCxnSpPr>
          <p:nvPr userDrawn="1"/>
        </p:nvCxnSpPr>
        <p:spPr>
          <a:xfrm>
            <a:off x="0" y="6841673"/>
            <a:ext cx="12192000" cy="0"/>
          </a:xfrm>
          <a:prstGeom prst="line">
            <a:avLst/>
          </a:prstGeom>
          <a:ln w="38100">
            <a:solidFill>
              <a:schemeClr val="accent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52425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02D5628-4F72-403B-8C97-B78753484841}"/>
              </a:ext>
            </a:extLst>
          </p:cNvPr>
          <p:cNvSpPr>
            <a:spLocks noGrp="1"/>
          </p:cNvSpPr>
          <p:nvPr>
            <p:ph type="sldNum" sz="quarter" idx="4"/>
          </p:nvPr>
        </p:nvSpPr>
        <p:spPr>
          <a:xfrm>
            <a:off x="11822558" y="6462071"/>
            <a:ext cx="3694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D20A0-B3EF-4396-8888-03D8D9281B5E}" type="slidenum">
              <a:rPr lang="en-SG" smtClean="0"/>
              <a:t>‹#›</a:t>
            </a:fld>
            <a:endParaRPr lang="en-SG"/>
          </a:p>
        </p:txBody>
      </p:sp>
      <p:cxnSp>
        <p:nvCxnSpPr>
          <p:cNvPr id="7" name="Straight Connector 6">
            <a:extLst>
              <a:ext uri="{FF2B5EF4-FFF2-40B4-BE49-F238E27FC236}">
                <a16:creationId xmlns:a16="http://schemas.microsoft.com/office/drawing/2014/main" id="{193ADD18-F667-4DE1-8CC1-2A87EE70BF75}"/>
              </a:ext>
            </a:extLst>
          </p:cNvPr>
          <p:cNvCxnSpPr>
            <a:cxnSpLocks/>
          </p:cNvCxnSpPr>
          <p:nvPr userDrawn="1"/>
        </p:nvCxnSpPr>
        <p:spPr>
          <a:xfrm>
            <a:off x="0" y="6841673"/>
            <a:ext cx="12192000" cy="0"/>
          </a:xfrm>
          <a:prstGeom prst="line">
            <a:avLst/>
          </a:prstGeom>
          <a:ln w="38100">
            <a:solidFill>
              <a:schemeClr val="accent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408992-E29D-4886-9100-FCF0CCE669D5}"/>
              </a:ext>
            </a:extLst>
          </p:cNvPr>
          <p:cNvCxnSpPr>
            <a:cxnSpLocks/>
          </p:cNvCxnSpPr>
          <p:nvPr userDrawn="1"/>
        </p:nvCxnSpPr>
        <p:spPr>
          <a:xfrm>
            <a:off x="0" y="798049"/>
            <a:ext cx="12192000" cy="0"/>
          </a:xfrm>
          <a:prstGeom prst="line">
            <a:avLst/>
          </a:prstGeom>
          <a:ln w="38100">
            <a:gradFill flip="none" rotWithShape="1">
              <a:gsLst>
                <a:gs pos="0">
                  <a:srgbClr val="053259"/>
                </a:gs>
                <a:gs pos="50000">
                  <a:schemeClr val="accent1">
                    <a:lumMod val="45000"/>
                    <a:lumOff val="55000"/>
                  </a:schemeClr>
                </a:gs>
                <a:gs pos="100000">
                  <a:schemeClr val="accent1">
                    <a:lumMod val="30000"/>
                    <a:lumOff val="70000"/>
                  </a:schemeClr>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1045A5BB-4FAD-4AA7-AB31-D6CFAC70C856}"/>
              </a:ext>
            </a:extLst>
          </p:cNvPr>
          <p:cNvGrpSpPr/>
          <p:nvPr userDrawn="1"/>
        </p:nvGrpSpPr>
        <p:grpSpPr>
          <a:xfrm>
            <a:off x="2369057" y="6481778"/>
            <a:ext cx="6502398" cy="265915"/>
            <a:chOff x="3554237" y="6542500"/>
            <a:chExt cx="6520702" cy="265915"/>
          </a:xfrm>
        </p:grpSpPr>
        <p:sp>
          <p:nvSpPr>
            <p:cNvPr id="23" name="TextBox 22">
              <a:extLst>
                <a:ext uri="{FF2B5EF4-FFF2-40B4-BE49-F238E27FC236}">
                  <a16:creationId xmlns:a16="http://schemas.microsoft.com/office/drawing/2014/main" id="{44B8B74B-15B4-4069-87AC-CAD795664148}"/>
                </a:ext>
              </a:extLst>
            </p:cNvPr>
            <p:cNvSpPr txBox="1"/>
            <p:nvPr userDrawn="1"/>
          </p:nvSpPr>
          <p:spPr>
            <a:xfrm>
              <a:off x="3554237" y="6546805"/>
              <a:ext cx="1487908" cy="261610"/>
            </a:xfrm>
            <a:prstGeom prst="rect">
              <a:avLst/>
            </a:prstGeom>
            <a:noFill/>
          </p:spPr>
          <p:txBody>
            <a:bodyPr wrap="square" rtlCol="0">
              <a:spAutoFit/>
            </a:bodyPr>
            <a:lstStyle/>
            <a:p>
              <a:r>
                <a:rPr lang="en-US" sz="1100" b="1">
                  <a:solidFill>
                    <a:srgbClr val="86A6C1"/>
                  </a:solidFill>
                  <a:latin typeface="Trebuchet MS" panose="020B0703020202090204" pitchFamily="34" charset="0"/>
                </a:rPr>
                <a:t>Introduction</a:t>
              </a:r>
            </a:p>
          </p:txBody>
        </p:sp>
        <p:sp>
          <p:nvSpPr>
            <p:cNvPr id="25" name="TextBox 24">
              <a:extLst>
                <a:ext uri="{FF2B5EF4-FFF2-40B4-BE49-F238E27FC236}">
                  <a16:creationId xmlns:a16="http://schemas.microsoft.com/office/drawing/2014/main" id="{1E7373EC-99D1-448F-B108-86F4CDB90B9B}"/>
                </a:ext>
              </a:extLst>
            </p:cNvPr>
            <p:cNvSpPr txBox="1"/>
            <p:nvPr userDrawn="1"/>
          </p:nvSpPr>
          <p:spPr>
            <a:xfrm>
              <a:off x="4676980" y="6542500"/>
              <a:ext cx="1463862" cy="261610"/>
            </a:xfrm>
            <a:prstGeom prst="rect">
              <a:avLst/>
            </a:prstGeom>
            <a:noFill/>
          </p:spPr>
          <p:txBody>
            <a:bodyPr wrap="square" rtlCol="0">
              <a:spAutoFit/>
            </a:bodyPr>
            <a:lstStyle/>
            <a:p>
              <a:r>
                <a:rPr lang="en-US" sz="1100" b="1">
                  <a:solidFill>
                    <a:schemeClr val="tx1"/>
                  </a:solidFill>
                  <a:latin typeface="Trebuchet MS" panose="020B0703020202090204" pitchFamily="34" charset="0"/>
                </a:rPr>
                <a:t>Challenge analysis</a:t>
              </a:r>
            </a:p>
          </p:txBody>
        </p:sp>
        <p:sp>
          <p:nvSpPr>
            <p:cNvPr id="27" name="TextBox 26">
              <a:extLst>
                <a:ext uri="{FF2B5EF4-FFF2-40B4-BE49-F238E27FC236}">
                  <a16:creationId xmlns:a16="http://schemas.microsoft.com/office/drawing/2014/main" id="{2FA11E99-44AE-44D3-A1DA-71188E315416}"/>
                </a:ext>
              </a:extLst>
            </p:cNvPr>
            <p:cNvSpPr txBox="1"/>
            <p:nvPr userDrawn="1"/>
          </p:nvSpPr>
          <p:spPr>
            <a:xfrm>
              <a:off x="6231156" y="6542500"/>
              <a:ext cx="1620658"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Idea and technology</a:t>
              </a:r>
            </a:p>
          </p:txBody>
        </p:sp>
        <p:sp>
          <p:nvSpPr>
            <p:cNvPr id="28" name="TextBox 27">
              <a:extLst>
                <a:ext uri="{FF2B5EF4-FFF2-40B4-BE49-F238E27FC236}">
                  <a16:creationId xmlns:a16="http://schemas.microsoft.com/office/drawing/2014/main" id="{ED4DE2E2-9FFA-4DEC-A2EC-99AD0BFD747B}"/>
                </a:ext>
              </a:extLst>
            </p:cNvPr>
            <p:cNvSpPr txBox="1"/>
            <p:nvPr userDrawn="1"/>
          </p:nvSpPr>
          <p:spPr>
            <a:xfrm>
              <a:off x="7907413" y="6542500"/>
              <a:ext cx="2167526"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Impact and feasibility</a:t>
              </a:r>
            </a:p>
          </p:txBody>
        </p:sp>
        <p:sp>
          <p:nvSpPr>
            <p:cNvPr id="29" name="TextBox 28">
              <a:extLst>
                <a:ext uri="{FF2B5EF4-FFF2-40B4-BE49-F238E27FC236}">
                  <a16:creationId xmlns:a16="http://schemas.microsoft.com/office/drawing/2014/main" id="{2C3B5F97-56D9-4FE1-B2B3-E936E7F2F408}"/>
                </a:ext>
              </a:extLst>
            </p:cNvPr>
            <p:cNvSpPr txBox="1"/>
            <p:nvPr userDrawn="1"/>
          </p:nvSpPr>
          <p:spPr>
            <a:xfrm>
              <a:off x="446031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0" name="TextBox 29">
              <a:extLst>
                <a:ext uri="{FF2B5EF4-FFF2-40B4-BE49-F238E27FC236}">
                  <a16:creationId xmlns:a16="http://schemas.microsoft.com/office/drawing/2014/main" id="{C30B8250-299E-469D-8E5D-0B4D7C3DD7DF}"/>
                </a:ext>
              </a:extLst>
            </p:cNvPr>
            <p:cNvSpPr txBox="1"/>
            <p:nvPr userDrawn="1"/>
          </p:nvSpPr>
          <p:spPr>
            <a:xfrm>
              <a:off x="5985023"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1" name="TextBox 30">
              <a:extLst>
                <a:ext uri="{FF2B5EF4-FFF2-40B4-BE49-F238E27FC236}">
                  <a16:creationId xmlns:a16="http://schemas.microsoft.com/office/drawing/2014/main" id="{604995A4-C8BE-47B7-BD6D-3CF6259D0052}"/>
                </a:ext>
              </a:extLst>
            </p:cNvPr>
            <p:cNvSpPr txBox="1"/>
            <p:nvPr userDrawn="1"/>
          </p:nvSpPr>
          <p:spPr>
            <a:xfrm>
              <a:off x="767410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grpSp>
      <p:sp>
        <p:nvSpPr>
          <p:cNvPr id="32" name="TextBox 31">
            <a:extLst>
              <a:ext uri="{FF2B5EF4-FFF2-40B4-BE49-F238E27FC236}">
                <a16:creationId xmlns:a16="http://schemas.microsoft.com/office/drawing/2014/main" id="{B56CFE66-2FF2-48F6-9C96-88BAAB541321}"/>
              </a:ext>
            </a:extLst>
          </p:cNvPr>
          <p:cNvSpPr txBox="1"/>
          <p:nvPr userDrawn="1"/>
        </p:nvSpPr>
        <p:spPr>
          <a:xfrm>
            <a:off x="8274139" y="6481778"/>
            <a:ext cx="267270"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3" name="TextBox 32">
            <a:extLst>
              <a:ext uri="{FF2B5EF4-FFF2-40B4-BE49-F238E27FC236}">
                <a16:creationId xmlns:a16="http://schemas.microsoft.com/office/drawing/2014/main" id="{643776AE-DD3F-4460-9372-C1CC59B1DDCD}"/>
              </a:ext>
            </a:extLst>
          </p:cNvPr>
          <p:cNvSpPr txBox="1"/>
          <p:nvPr userDrawn="1"/>
        </p:nvSpPr>
        <p:spPr>
          <a:xfrm>
            <a:off x="8449150" y="6481778"/>
            <a:ext cx="2161442" cy="261610"/>
          </a:xfrm>
          <a:prstGeom prst="rect">
            <a:avLst/>
          </a:prstGeom>
          <a:noFill/>
        </p:spPr>
        <p:txBody>
          <a:bodyPr wrap="square" rtlCol="0">
            <a:spAutoFit/>
          </a:bodyPr>
          <a:lstStyle/>
          <a:p>
            <a:r>
              <a:rPr lang="en-US" sz="1100" b="1" dirty="0">
                <a:solidFill>
                  <a:schemeClr val="bg2">
                    <a:lumMod val="75000"/>
                  </a:schemeClr>
                </a:solidFill>
                <a:latin typeface="Trebuchet MS" panose="020B0703020202090204" pitchFamily="34" charset="0"/>
              </a:rPr>
              <a:t>Conclusion</a:t>
            </a:r>
          </a:p>
        </p:txBody>
      </p:sp>
      <p:cxnSp>
        <p:nvCxnSpPr>
          <p:cNvPr id="34" name="Straight Connector 33">
            <a:extLst>
              <a:ext uri="{FF2B5EF4-FFF2-40B4-BE49-F238E27FC236}">
                <a16:creationId xmlns:a16="http://schemas.microsoft.com/office/drawing/2014/main" id="{CA2B45DF-3465-4A27-8B7C-834D2255BE62}"/>
              </a:ext>
            </a:extLst>
          </p:cNvPr>
          <p:cNvCxnSpPr>
            <a:cxnSpLocks/>
          </p:cNvCxnSpPr>
          <p:nvPr userDrawn="1"/>
        </p:nvCxnSpPr>
        <p:spPr>
          <a:xfrm>
            <a:off x="3591946" y="6841673"/>
            <a:ext cx="1253156"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87CEF0D-DC44-437B-9C71-CD97D3C2B993}"/>
              </a:ext>
            </a:extLst>
          </p:cNvPr>
          <p:cNvGrpSpPr/>
          <p:nvPr userDrawn="1"/>
        </p:nvGrpSpPr>
        <p:grpSpPr>
          <a:xfrm>
            <a:off x="10699903" y="30804"/>
            <a:ext cx="1382190" cy="723207"/>
            <a:chOff x="10699903" y="30804"/>
            <a:chExt cx="1382190" cy="723207"/>
          </a:xfrm>
        </p:grpSpPr>
        <p:pic>
          <p:nvPicPr>
            <p:cNvPr id="1026" name="Picture 2" descr="SMU Ellipsis (CBd) | Freshmen Orientation | Singapore Management University  (SMU)">
              <a:extLst>
                <a:ext uri="{FF2B5EF4-FFF2-40B4-BE49-F238E27FC236}">
                  <a16:creationId xmlns:a16="http://schemas.microsoft.com/office/drawing/2014/main" id="{1BEFF61B-6054-4C43-9E38-7943204BDE7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25759" y="30804"/>
              <a:ext cx="656334" cy="6563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ldman Sachs Logo PNG Transparent &amp;amp; SVG Vector - Freebie Supply">
              <a:extLst>
                <a:ext uri="{FF2B5EF4-FFF2-40B4-BE49-F238E27FC236}">
                  <a16:creationId xmlns:a16="http://schemas.microsoft.com/office/drawing/2014/main" id="{1FDC1DDC-82A6-4A96-AB3D-6B4EA949209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99903" y="30804"/>
              <a:ext cx="723207" cy="7232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6524431"/>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02D5628-4F72-403B-8C97-B78753484841}"/>
              </a:ext>
            </a:extLst>
          </p:cNvPr>
          <p:cNvSpPr>
            <a:spLocks noGrp="1"/>
          </p:cNvSpPr>
          <p:nvPr>
            <p:ph type="sldNum" sz="quarter" idx="4"/>
          </p:nvPr>
        </p:nvSpPr>
        <p:spPr>
          <a:xfrm>
            <a:off x="11822558" y="6462071"/>
            <a:ext cx="3694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D20A0-B3EF-4396-8888-03D8D9281B5E}" type="slidenum">
              <a:rPr lang="en-SG" smtClean="0"/>
              <a:t>‹#›</a:t>
            </a:fld>
            <a:endParaRPr lang="en-SG"/>
          </a:p>
        </p:txBody>
      </p:sp>
      <p:cxnSp>
        <p:nvCxnSpPr>
          <p:cNvPr id="7" name="Straight Connector 6">
            <a:extLst>
              <a:ext uri="{FF2B5EF4-FFF2-40B4-BE49-F238E27FC236}">
                <a16:creationId xmlns:a16="http://schemas.microsoft.com/office/drawing/2014/main" id="{193ADD18-F667-4DE1-8CC1-2A87EE70BF75}"/>
              </a:ext>
            </a:extLst>
          </p:cNvPr>
          <p:cNvCxnSpPr>
            <a:cxnSpLocks/>
          </p:cNvCxnSpPr>
          <p:nvPr userDrawn="1"/>
        </p:nvCxnSpPr>
        <p:spPr>
          <a:xfrm>
            <a:off x="0" y="6841673"/>
            <a:ext cx="12192000" cy="0"/>
          </a:xfrm>
          <a:prstGeom prst="line">
            <a:avLst/>
          </a:prstGeom>
          <a:ln w="38100">
            <a:solidFill>
              <a:schemeClr val="accent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1FDEFA-3D12-4B2B-B8D6-ECAD763ADA62}"/>
              </a:ext>
            </a:extLst>
          </p:cNvPr>
          <p:cNvCxnSpPr>
            <a:cxnSpLocks/>
          </p:cNvCxnSpPr>
          <p:nvPr userDrawn="1"/>
        </p:nvCxnSpPr>
        <p:spPr>
          <a:xfrm>
            <a:off x="0" y="798049"/>
            <a:ext cx="12192000" cy="0"/>
          </a:xfrm>
          <a:prstGeom prst="line">
            <a:avLst/>
          </a:prstGeom>
          <a:ln w="38100">
            <a:gradFill flip="none" rotWithShape="1">
              <a:gsLst>
                <a:gs pos="0">
                  <a:srgbClr val="053259"/>
                </a:gs>
                <a:gs pos="49000">
                  <a:schemeClr val="accent1">
                    <a:lumMod val="45000"/>
                    <a:lumOff val="55000"/>
                  </a:schemeClr>
                </a:gs>
                <a:gs pos="100000">
                  <a:schemeClr val="accent1">
                    <a:lumMod val="30000"/>
                    <a:lumOff val="70000"/>
                  </a:schemeClr>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40B4FB3-5689-4FC9-972E-7F3862B10A61}"/>
              </a:ext>
            </a:extLst>
          </p:cNvPr>
          <p:cNvGrpSpPr/>
          <p:nvPr userDrawn="1"/>
        </p:nvGrpSpPr>
        <p:grpSpPr>
          <a:xfrm>
            <a:off x="2369057" y="6481778"/>
            <a:ext cx="6502398" cy="265915"/>
            <a:chOff x="3554237" y="6542500"/>
            <a:chExt cx="6520702" cy="265915"/>
          </a:xfrm>
        </p:grpSpPr>
        <p:sp>
          <p:nvSpPr>
            <p:cNvPr id="23" name="TextBox 22">
              <a:extLst>
                <a:ext uri="{FF2B5EF4-FFF2-40B4-BE49-F238E27FC236}">
                  <a16:creationId xmlns:a16="http://schemas.microsoft.com/office/drawing/2014/main" id="{6AC4B92F-5F9E-489C-84C2-56A3561E279B}"/>
                </a:ext>
              </a:extLst>
            </p:cNvPr>
            <p:cNvSpPr txBox="1"/>
            <p:nvPr userDrawn="1"/>
          </p:nvSpPr>
          <p:spPr>
            <a:xfrm>
              <a:off x="3554237" y="6546805"/>
              <a:ext cx="1487908" cy="261610"/>
            </a:xfrm>
            <a:prstGeom prst="rect">
              <a:avLst/>
            </a:prstGeom>
            <a:noFill/>
          </p:spPr>
          <p:txBody>
            <a:bodyPr wrap="square" rtlCol="0">
              <a:spAutoFit/>
            </a:bodyPr>
            <a:lstStyle/>
            <a:p>
              <a:r>
                <a:rPr lang="en-US" sz="1100" b="1">
                  <a:solidFill>
                    <a:srgbClr val="86A6C1"/>
                  </a:solidFill>
                  <a:latin typeface="Trebuchet MS" panose="020B0703020202090204" pitchFamily="34" charset="0"/>
                </a:rPr>
                <a:t>Introduction</a:t>
              </a:r>
            </a:p>
          </p:txBody>
        </p:sp>
        <p:sp>
          <p:nvSpPr>
            <p:cNvPr id="25" name="TextBox 24">
              <a:extLst>
                <a:ext uri="{FF2B5EF4-FFF2-40B4-BE49-F238E27FC236}">
                  <a16:creationId xmlns:a16="http://schemas.microsoft.com/office/drawing/2014/main" id="{B8261382-E811-495E-BD40-DB6C11EA8299}"/>
                </a:ext>
              </a:extLst>
            </p:cNvPr>
            <p:cNvSpPr txBox="1"/>
            <p:nvPr userDrawn="1"/>
          </p:nvSpPr>
          <p:spPr>
            <a:xfrm>
              <a:off x="4676980" y="6542500"/>
              <a:ext cx="1463862"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Challenge analysis</a:t>
              </a:r>
            </a:p>
          </p:txBody>
        </p:sp>
        <p:sp>
          <p:nvSpPr>
            <p:cNvPr id="27" name="TextBox 26">
              <a:extLst>
                <a:ext uri="{FF2B5EF4-FFF2-40B4-BE49-F238E27FC236}">
                  <a16:creationId xmlns:a16="http://schemas.microsoft.com/office/drawing/2014/main" id="{B91D2142-A750-45E5-A462-65568309CC9A}"/>
                </a:ext>
              </a:extLst>
            </p:cNvPr>
            <p:cNvSpPr txBox="1"/>
            <p:nvPr userDrawn="1"/>
          </p:nvSpPr>
          <p:spPr>
            <a:xfrm>
              <a:off x="6231156" y="6542500"/>
              <a:ext cx="1620658" cy="261610"/>
            </a:xfrm>
            <a:prstGeom prst="rect">
              <a:avLst/>
            </a:prstGeom>
            <a:noFill/>
          </p:spPr>
          <p:txBody>
            <a:bodyPr wrap="square" rtlCol="0">
              <a:spAutoFit/>
            </a:bodyPr>
            <a:lstStyle/>
            <a:p>
              <a:r>
                <a:rPr lang="en-US" sz="1100" b="1">
                  <a:solidFill>
                    <a:schemeClr val="tx1"/>
                  </a:solidFill>
                  <a:latin typeface="Trebuchet MS" panose="020B0703020202090204" pitchFamily="34" charset="0"/>
                </a:rPr>
                <a:t>Idea and technology</a:t>
              </a:r>
            </a:p>
          </p:txBody>
        </p:sp>
        <p:sp>
          <p:nvSpPr>
            <p:cNvPr id="28" name="TextBox 27">
              <a:extLst>
                <a:ext uri="{FF2B5EF4-FFF2-40B4-BE49-F238E27FC236}">
                  <a16:creationId xmlns:a16="http://schemas.microsoft.com/office/drawing/2014/main" id="{A9133366-8ABB-4BCC-8EF0-48947EFB20E3}"/>
                </a:ext>
              </a:extLst>
            </p:cNvPr>
            <p:cNvSpPr txBox="1"/>
            <p:nvPr userDrawn="1"/>
          </p:nvSpPr>
          <p:spPr>
            <a:xfrm>
              <a:off x="7907413" y="6542500"/>
              <a:ext cx="2167526"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Impact and feasibility</a:t>
              </a:r>
            </a:p>
          </p:txBody>
        </p:sp>
        <p:sp>
          <p:nvSpPr>
            <p:cNvPr id="29" name="TextBox 28">
              <a:extLst>
                <a:ext uri="{FF2B5EF4-FFF2-40B4-BE49-F238E27FC236}">
                  <a16:creationId xmlns:a16="http://schemas.microsoft.com/office/drawing/2014/main" id="{D82A2C9D-FEF2-4538-B2B6-B5832CC4B4FB}"/>
                </a:ext>
              </a:extLst>
            </p:cNvPr>
            <p:cNvSpPr txBox="1"/>
            <p:nvPr userDrawn="1"/>
          </p:nvSpPr>
          <p:spPr>
            <a:xfrm>
              <a:off x="446031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0" name="TextBox 29">
              <a:extLst>
                <a:ext uri="{FF2B5EF4-FFF2-40B4-BE49-F238E27FC236}">
                  <a16:creationId xmlns:a16="http://schemas.microsoft.com/office/drawing/2014/main" id="{D5B5B409-D00C-4F7D-AC14-492E7C6FA79C}"/>
                </a:ext>
              </a:extLst>
            </p:cNvPr>
            <p:cNvSpPr txBox="1"/>
            <p:nvPr userDrawn="1"/>
          </p:nvSpPr>
          <p:spPr>
            <a:xfrm>
              <a:off x="5985023"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1" name="TextBox 30">
              <a:extLst>
                <a:ext uri="{FF2B5EF4-FFF2-40B4-BE49-F238E27FC236}">
                  <a16:creationId xmlns:a16="http://schemas.microsoft.com/office/drawing/2014/main" id="{DDCD8580-8E93-445D-8EF6-A5829694C547}"/>
                </a:ext>
              </a:extLst>
            </p:cNvPr>
            <p:cNvSpPr txBox="1"/>
            <p:nvPr userDrawn="1"/>
          </p:nvSpPr>
          <p:spPr>
            <a:xfrm>
              <a:off x="767410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grpSp>
      <p:sp>
        <p:nvSpPr>
          <p:cNvPr id="32" name="TextBox 31">
            <a:extLst>
              <a:ext uri="{FF2B5EF4-FFF2-40B4-BE49-F238E27FC236}">
                <a16:creationId xmlns:a16="http://schemas.microsoft.com/office/drawing/2014/main" id="{78B8F29D-4F48-4F4A-A987-644EEBFEBAE4}"/>
              </a:ext>
            </a:extLst>
          </p:cNvPr>
          <p:cNvSpPr txBox="1"/>
          <p:nvPr userDrawn="1"/>
        </p:nvSpPr>
        <p:spPr>
          <a:xfrm>
            <a:off x="8274139" y="6481778"/>
            <a:ext cx="267270"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3" name="TextBox 32">
            <a:extLst>
              <a:ext uri="{FF2B5EF4-FFF2-40B4-BE49-F238E27FC236}">
                <a16:creationId xmlns:a16="http://schemas.microsoft.com/office/drawing/2014/main" id="{32F79546-4384-42DD-83F6-33D4D1933468}"/>
              </a:ext>
            </a:extLst>
          </p:cNvPr>
          <p:cNvSpPr txBox="1"/>
          <p:nvPr userDrawn="1"/>
        </p:nvSpPr>
        <p:spPr>
          <a:xfrm>
            <a:off x="8449150" y="6481778"/>
            <a:ext cx="2161442" cy="261610"/>
          </a:xfrm>
          <a:prstGeom prst="rect">
            <a:avLst/>
          </a:prstGeom>
          <a:noFill/>
        </p:spPr>
        <p:txBody>
          <a:bodyPr wrap="square" rtlCol="0">
            <a:spAutoFit/>
          </a:bodyPr>
          <a:lstStyle/>
          <a:p>
            <a:r>
              <a:rPr lang="en-US" sz="1100" b="1" dirty="0">
                <a:solidFill>
                  <a:schemeClr val="bg2">
                    <a:lumMod val="75000"/>
                  </a:schemeClr>
                </a:solidFill>
                <a:latin typeface="Trebuchet MS" panose="020B0703020202090204" pitchFamily="34" charset="0"/>
              </a:rPr>
              <a:t>Conclusion</a:t>
            </a:r>
          </a:p>
        </p:txBody>
      </p:sp>
      <p:cxnSp>
        <p:nvCxnSpPr>
          <p:cNvPr id="35" name="Straight Connector 34">
            <a:extLst>
              <a:ext uri="{FF2B5EF4-FFF2-40B4-BE49-F238E27FC236}">
                <a16:creationId xmlns:a16="http://schemas.microsoft.com/office/drawing/2014/main" id="{AD5144A1-39EE-4F7A-BC34-EDBB70C9D01B}"/>
              </a:ext>
            </a:extLst>
          </p:cNvPr>
          <p:cNvCxnSpPr>
            <a:cxnSpLocks/>
          </p:cNvCxnSpPr>
          <p:nvPr userDrawn="1"/>
        </p:nvCxnSpPr>
        <p:spPr>
          <a:xfrm>
            <a:off x="5143697" y="6841673"/>
            <a:ext cx="1333665"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B0BA56E-7A77-4EF5-B750-EAA0A4526E3E}"/>
              </a:ext>
            </a:extLst>
          </p:cNvPr>
          <p:cNvGrpSpPr/>
          <p:nvPr userDrawn="1"/>
        </p:nvGrpSpPr>
        <p:grpSpPr>
          <a:xfrm>
            <a:off x="10699903" y="30804"/>
            <a:ext cx="1382190" cy="723207"/>
            <a:chOff x="10699903" y="30804"/>
            <a:chExt cx="1382190" cy="723207"/>
          </a:xfrm>
        </p:grpSpPr>
        <p:pic>
          <p:nvPicPr>
            <p:cNvPr id="18" name="Picture 2" descr="SMU Ellipsis (CBd) | Freshmen Orientation | Singapore Management University  (SMU)">
              <a:extLst>
                <a:ext uri="{FF2B5EF4-FFF2-40B4-BE49-F238E27FC236}">
                  <a16:creationId xmlns:a16="http://schemas.microsoft.com/office/drawing/2014/main" id="{B4F3CAC1-2C58-433D-B28E-1898FA2AF20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25759" y="30804"/>
              <a:ext cx="656334" cy="6563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Goldman Sachs Logo PNG Transparent &amp;amp; SVG Vector - Freebie Supply">
              <a:extLst>
                <a:ext uri="{FF2B5EF4-FFF2-40B4-BE49-F238E27FC236}">
                  <a16:creationId xmlns:a16="http://schemas.microsoft.com/office/drawing/2014/main" id="{D8491402-1461-431E-A696-712620D0F8B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99903" y="30804"/>
              <a:ext cx="723207" cy="7232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53351865"/>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93ADD18-F667-4DE1-8CC1-2A87EE70BF75}"/>
              </a:ext>
            </a:extLst>
          </p:cNvPr>
          <p:cNvCxnSpPr>
            <a:cxnSpLocks/>
          </p:cNvCxnSpPr>
          <p:nvPr userDrawn="1"/>
        </p:nvCxnSpPr>
        <p:spPr>
          <a:xfrm>
            <a:off x="0" y="6841673"/>
            <a:ext cx="12192000" cy="0"/>
          </a:xfrm>
          <a:prstGeom prst="line">
            <a:avLst/>
          </a:prstGeom>
          <a:ln w="38100">
            <a:solidFill>
              <a:schemeClr val="accent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CD5FD0-0314-4BF7-B4E0-B5FC5145C92B}"/>
              </a:ext>
            </a:extLst>
          </p:cNvPr>
          <p:cNvCxnSpPr>
            <a:cxnSpLocks/>
          </p:cNvCxnSpPr>
          <p:nvPr userDrawn="1"/>
        </p:nvCxnSpPr>
        <p:spPr>
          <a:xfrm>
            <a:off x="0" y="798049"/>
            <a:ext cx="12192000" cy="0"/>
          </a:xfrm>
          <a:prstGeom prst="line">
            <a:avLst/>
          </a:prstGeom>
          <a:ln w="38100">
            <a:gradFill flip="none" rotWithShape="1">
              <a:gsLst>
                <a:gs pos="0">
                  <a:srgbClr val="053259"/>
                </a:gs>
                <a:gs pos="53000">
                  <a:schemeClr val="accent1">
                    <a:lumMod val="45000"/>
                    <a:lumOff val="55000"/>
                  </a:schemeClr>
                </a:gs>
                <a:gs pos="100000">
                  <a:schemeClr val="accent1">
                    <a:lumMod val="30000"/>
                    <a:lumOff val="70000"/>
                  </a:schemeClr>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9DE48F4-2398-4C9B-A1F8-EE3481D0D6C2}"/>
              </a:ext>
            </a:extLst>
          </p:cNvPr>
          <p:cNvGrpSpPr/>
          <p:nvPr userDrawn="1"/>
        </p:nvGrpSpPr>
        <p:grpSpPr>
          <a:xfrm>
            <a:off x="2369057" y="6481778"/>
            <a:ext cx="6502398" cy="265915"/>
            <a:chOff x="3554237" y="6542500"/>
            <a:chExt cx="6520702" cy="265915"/>
          </a:xfrm>
        </p:grpSpPr>
        <p:sp>
          <p:nvSpPr>
            <p:cNvPr id="27" name="TextBox 26">
              <a:extLst>
                <a:ext uri="{FF2B5EF4-FFF2-40B4-BE49-F238E27FC236}">
                  <a16:creationId xmlns:a16="http://schemas.microsoft.com/office/drawing/2014/main" id="{9FA5B1F9-DAF5-488B-8B08-E0CF79AB1400}"/>
                </a:ext>
              </a:extLst>
            </p:cNvPr>
            <p:cNvSpPr txBox="1"/>
            <p:nvPr userDrawn="1"/>
          </p:nvSpPr>
          <p:spPr>
            <a:xfrm>
              <a:off x="3554237" y="6546805"/>
              <a:ext cx="1487908" cy="261610"/>
            </a:xfrm>
            <a:prstGeom prst="rect">
              <a:avLst/>
            </a:prstGeom>
            <a:noFill/>
          </p:spPr>
          <p:txBody>
            <a:bodyPr wrap="square" rtlCol="0">
              <a:spAutoFit/>
            </a:bodyPr>
            <a:lstStyle/>
            <a:p>
              <a:r>
                <a:rPr lang="en-US" sz="1100" b="1">
                  <a:solidFill>
                    <a:srgbClr val="86A6C1"/>
                  </a:solidFill>
                  <a:latin typeface="Trebuchet MS" panose="020B0703020202090204" pitchFamily="34" charset="0"/>
                </a:rPr>
                <a:t>Introduction</a:t>
              </a:r>
            </a:p>
          </p:txBody>
        </p:sp>
        <p:sp>
          <p:nvSpPr>
            <p:cNvPr id="28" name="TextBox 27">
              <a:extLst>
                <a:ext uri="{FF2B5EF4-FFF2-40B4-BE49-F238E27FC236}">
                  <a16:creationId xmlns:a16="http://schemas.microsoft.com/office/drawing/2014/main" id="{6AACF6F2-4A98-46FB-8D81-BB5C474E25E7}"/>
                </a:ext>
              </a:extLst>
            </p:cNvPr>
            <p:cNvSpPr txBox="1"/>
            <p:nvPr userDrawn="1"/>
          </p:nvSpPr>
          <p:spPr>
            <a:xfrm>
              <a:off x="4676980" y="6542500"/>
              <a:ext cx="1463862"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Challenge analysis</a:t>
              </a:r>
            </a:p>
          </p:txBody>
        </p:sp>
        <p:sp>
          <p:nvSpPr>
            <p:cNvPr id="29" name="TextBox 28">
              <a:extLst>
                <a:ext uri="{FF2B5EF4-FFF2-40B4-BE49-F238E27FC236}">
                  <a16:creationId xmlns:a16="http://schemas.microsoft.com/office/drawing/2014/main" id="{7E87B403-B7AB-4225-8675-EA8A06AAA30C}"/>
                </a:ext>
              </a:extLst>
            </p:cNvPr>
            <p:cNvSpPr txBox="1"/>
            <p:nvPr userDrawn="1"/>
          </p:nvSpPr>
          <p:spPr>
            <a:xfrm>
              <a:off x="6231156" y="6542500"/>
              <a:ext cx="1620658" cy="261610"/>
            </a:xfrm>
            <a:prstGeom prst="rect">
              <a:avLst/>
            </a:prstGeom>
            <a:noFill/>
          </p:spPr>
          <p:txBody>
            <a:bodyPr wrap="square" rtlCol="0">
              <a:spAutoFit/>
            </a:bodyPr>
            <a:lstStyle/>
            <a:p>
              <a:r>
                <a:rPr lang="en-US" sz="1100" b="1">
                  <a:solidFill>
                    <a:srgbClr val="86A6C1"/>
                  </a:solidFill>
                  <a:latin typeface="Trebuchet MS" panose="020B0703020202090204" pitchFamily="34" charset="0"/>
                </a:rPr>
                <a:t>Idea and technology</a:t>
              </a:r>
            </a:p>
          </p:txBody>
        </p:sp>
        <p:sp>
          <p:nvSpPr>
            <p:cNvPr id="30" name="TextBox 29">
              <a:extLst>
                <a:ext uri="{FF2B5EF4-FFF2-40B4-BE49-F238E27FC236}">
                  <a16:creationId xmlns:a16="http://schemas.microsoft.com/office/drawing/2014/main" id="{1DDCF85C-C4B3-4300-BF9B-2D00EFCE5CF1}"/>
                </a:ext>
              </a:extLst>
            </p:cNvPr>
            <p:cNvSpPr txBox="1"/>
            <p:nvPr userDrawn="1"/>
          </p:nvSpPr>
          <p:spPr>
            <a:xfrm>
              <a:off x="7907413" y="6542500"/>
              <a:ext cx="2167526" cy="261610"/>
            </a:xfrm>
            <a:prstGeom prst="rect">
              <a:avLst/>
            </a:prstGeom>
            <a:noFill/>
          </p:spPr>
          <p:txBody>
            <a:bodyPr wrap="square" rtlCol="0">
              <a:spAutoFit/>
            </a:bodyPr>
            <a:lstStyle/>
            <a:p>
              <a:r>
                <a:rPr lang="en-US" sz="1100" b="1">
                  <a:solidFill>
                    <a:schemeClr val="tx1"/>
                  </a:solidFill>
                  <a:latin typeface="Trebuchet MS" panose="020B0703020202090204" pitchFamily="34" charset="0"/>
                </a:rPr>
                <a:t>Impact and feasibility</a:t>
              </a:r>
            </a:p>
          </p:txBody>
        </p:sp>
        <p:sp>
          <p:nvSpPr>
            <p:cNvPr id="31" name="TextBox 30">
              <a:extLst>
                <a:ext uri="{FF2B5EF4-FFF2-40B4-BE49-F238E27FC236}">
                  <a16:creationId xmlns:a16="http://schemas.microsoft.com/office/drawing/2014/main" id="{33A3A8E7-C8E0-4C9B-89E0-63A09044C74D}"/>
                </a:ext>
              </a:extLst>
            </p:cNvPr>
            <p:cNvSpPr txBox="1"/>
            <p:nvPr userDrawn="1"/>
          </p:nvSpPr>
          <p:spPr>
            <a:xfrm>
              <a:off x="446031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2" name="TextBox 31">
              <a:extLst>
                <a:ext uri="{FF2B5EF4-FFF2-40B4-BE49-F238E27FC236}">
                  <a16:creationId xmlns:a16="http://schemas.microsoft.com/office/drawing/2014/main" id="{38D074B6-8C6A-4672-B257-3761C5E1C991}"/>
                </a:ext>
              </a:extLst>
            </p:cNvPr>
            <p:cNvSpPr txBox="1"/>
            <p:nvPr userDrawn="1"/>
          </p:nvSpPr>
          <p:spPr>
            <a:xfrm>
              <a:off x="5985023"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3" name="TextBox 32">
              <a:extLst>
                <a:ext uri="{FF2B5EF4-FFF2-40B4-BE49-F238E27FC236}">
                  <a16:creationId xmlns:a16="http://schemas.microsoft.com/office/drawing/2014/main" id="{CAB9827F-C0D4-4663-9EF3-B77722807F01}"/>
                </a:ext>
              </a:extLst>
            </p:cNvPr>
            <p:cNvSpPr txBox="1"/>
            <p:nvPr userDrawn="1"/>
          </p:nvSpPr>
          <p:spPr>
            <a:xfrm>
              <a:off x="767410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grpSp>
      <p:sp>
        <p:nvSpPr>
          <p:cNvPr id="34" name="TextBox 33">
            <a:extLst>
              <a:ext uri="{FF2B5EF4-FFF2-40B4-BE49-F238E27FC236}">
                <a16:creationId xmlns:a16="http://schemas.microsoft.com/office/drawing/2014/main" id="{94E9A6A5-547B-4658-B580-B6EC5A72C635}"/>
              </a:ext>
            </a:extLst>
          </p:cNvPr>
          <p:cNvSpPr txBox="1"/>
          <p:nvPr userDrawn="1"/>
        </p:nvSpPr>
        <p:spPr>
          <a:xfrm>
            <a:off x="8274139" y="6481778"/>
            <a:ext cx="267270"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5" name="TextBox 34">
            <a:extLst>
              <a:ext uri="{FF2B5EF4-FFF2-40B4-BE49-F238E27FC236}">
                <a16:creationId xmlns:a16="http://schemas.microsoft.com/office/drawing/2014/main" id="{4E32D7EA-A6D1-4B60-9AAA-855731BE9A7F}"/>
              </a:ext>
            </a:extLst>
          </p:cNvPr>
          <p:cNvSpPr txBox="1"/>
          <p:nvPr userDrawn="1"/>
        </p:nvSpPr>
        <p:spPr>
          <a:xfrm>
            <a:off x="8449150" y="6481778"/>
            <a:ext cx="2161442" cy="261610"/>
          </a:xfrm>
          <a:prstGeom prst="rect">
            <a:avLst/>
          </a:prstGeom>
          <a:noFill/>
        </p:spPr>
        <p:txBody>
          <a:bodyPr wrap="square" rtlCol="0">
            <a:spAutoFit/>
          </a:bodyPr>
          <a:lstStyle/>
          <a:p>
            <a:r>
              <a:rPr lang="en-US" sz="1100" b="1" dirty="0">
                <a:solidFill>
                  <a:schemeClr val="bg2">
                    <a:lumMod val="75000"/>
                  </a:schemeClr>
                </a:solidFill>
                <a:latin typeface="Trebuchet MS" panose="020B0703020202090204" pitchFamily="34" charset="0"/>
              </a:rPr>
              <a:t>Conclusion</a:t>
            </a:r>
          </a:p>
        </p:txBody>
      </p:sp>
      <p:cxnSp>
        <p:nvCxnSpPr>
          <p:cNvPr id="36" name="Straight Connector 35">
            <a:extLst>
              <a:ext uri="{FF2B5EF4-FFF2-40B4-BE49-F238E27FC236}">
                <a16:creationId xmlns:a16="http://schemas.microsoft.com/office/drawing/2014/main" id="{08CBB9EA-3637-4C7A-8610-C13D9C645677}"/>
              </a:ext>
            </a:extLst>
          </p:cNvPr>
          <p:cNvCxnSpPr>
            <a:cxnSpLocks/>
          </p:cNvCxnSpPr>
          <p:nvPr userDrawn="1"/>
        </p:nvCxnSpPr>
        <p:spPr>
          <a:xfrm>
            <a:off x="6808596" y="6841673"/>
            <a:ext cx="1395125"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F20121E-CB89-45A4-AB94-1D5D0629E3DF}"/>
              </a:ext>
            </a:extLst>
          </p:cNvPr>
          <p:cNvGrpSpPr/>
          <p:nvPr userDrawn="1"/>
        </p:nvGrpSpPr>
        <p:grpSpPr>
          <a:xfrm>
            <a:off x="10699903" y="30804"/>
            <a:ext cx="1382190" cy="723207"/>
            <a:chOff x="10699903" y="30804"/>
            <a:chExt cx="1382190" cy="723207"/>
          </a:xfrm>
        </p:grpSpPr>
        <p:pic>
          <p:nvPicPr>
            <p:cNvPr id="17" name="Picture 2" descr="SMU Ellipsis (CBd) | Freshmen Orientation | Singapore Management University  (SMU)">
              <a:extLst>
                <a:ext uri="{FF2B5EF4-FFF2-40B4-BE49-F238E27FC236}">
                  <a16:creationId xmlns:a16="http://schemas.microsoft.com/office/drawing/2014/main" id="{EF877E34-2573-479A-BA23-FB721955FDC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25759" y="30804"/>
              <a:ext cx="656334" cy="65633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Goldman Sachs Logo PNG Transparent &amp;amp; SVG Vector - Freebie Supply">
              <a:extLst>
                <a:ext uri="{FF2B5EF4-FFF2-40B4-BE49-F238E27FC236}">
                  <a16:creationId xmlns:a16="http://schemas.microsoft.com/office/drawing/2014/main" id="{AB3E542C-3A7D-439C-8176-328402E4D41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99903" y="30804"/>
              <a:ext cx="723207" cy="7232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30033917"/>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4B73A88A-E3C5-43B7-8AD0-850C35291AD4}"/>
              </a:ext>
            </a:extLst>
          </p:cNvPr>
          <p:cNvCxnSpPr>
            <a:cxnSpLocks/>
          </p:cNvCxnSpPr>
          <p:nvPr userDrawn="1"/>
        </p:nvCxnSpPr>
        <p:spPr>
          <a:xfrm>
            <a:off x="0" y="6841673"/>
            <a:ext cx="12192000" cy="0"/>
          </a:xfrm>
          <a:prstGeom prst="line">
            <a:avLst/>
          </a:prstGeom>
          <a:ln w="38100">
            <a:solidFill>
              <a:schemeClr val="accent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AF8256-01D8-466B-A8FB-6AE371372C63}"/>
              </a:ext>
            </a:extLst>
          </p:cNvPr>
          <p:cNvCxnSpPr>
            <a:cxnSpLocks/>
          </p:cNvCxnSpPr>
          <p:nvPr userDrawn="1"/>
        </p:nvCxnSpPr>
        <p:spPr>
          <a:xfrm>
            <a:off x="0" y="798049"/>
            <a:ext cx="12192000" cy="0"/>
          </a:xfrm>
          <a:prstGeom prst="line">
            <a:avLst/>
          </a:prstGeom>
          <a:ln w="38100">
            <a:gradFill flip="none" rotWithShape="1">
              <a:gsLst>
                <a:gs pos="0">
                  <a:srgbClr val="053259"/>
                </a:gs>
                <a:gs pos="55000">
                  <a:schemeClr val="accent1">
                    <a:lumMod val="45000"/>
                    <a:lumOff val="55000"/>
                  </a:schemeClr>
                </a:gs>
                <a:gs pos="100000">
                  <a:schemeClr val="accent1">
                    <a:lumMod val="30000"/>
                    <a:lumOff val="70000"/>
                  </a:schemeClr>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D3C9F84-0A27-43DF-B986-3BC9953C8141}"/>
              </a:ext>
            </a:extLst>
          </p:cNvPr>
          <p:cNvGrpSpPr/>
          <p:nvPr userDrawn="1"/>
        </p:nvGrpSpPr>
        <p:grpSpPr>
          <a:xfrm>
            <a:off x="2369057" y="6481778"/>
            <a:ext cx="6502398" cy="265915"/>
            <a:chOff x="3554237" y="6542500"/>
            <a:chExt cx="6520702" cy="265915"/>
          </a:xfrm>
        </p:grpSpPr>
        <p:sp>
          <p:nvSpPr>
            <p:cNvPr id="28" name="TextBox 27">
              <a:extLst>
                <a:ext uri="{FF2B5EF4-FFF2-40B4-BE49-F238E27FC236}">
                  <a16:creationId xmlns:a16="http://schemas.microsoft.com/office/drawing/2014/main" id="{5A279C3A-4C60-43C6-8B24-D45273A9CD75}"/>
                </a:ext>
              </a:extLst>
            </p:cNvPr>
            <p:cNvSpPr txBox="1"/>
            <p:nvPr userDrawn="1"/>
          </p:nvSpPr>
          <p:spPr>
            <a:xfrm>
              <a:off x="3554237" y="6546805"/>
              <a:ext cx="1487908" cy="261610"/>
            </a:xfrm>
            <a:prstGeom prst="rect">
              <a:avLst/>
            </a:prstGeom>
            <a:noFill/>
          </p:spPr>
          <p:txBody>
            <a:bodyPr wrap="square" rtlCol="0">
              <a:spAutoFit/>
            </a:bodyPr>
            <a:lstStyle/>
            <a:p>
              <a:r>
                <a:rPr lang="en-US" sz="1100" b="1">
                  <a:solidFill>
                    <a:srgbClr val="86A6C1"/>
                  </a:solidFill>
                  <a:latin typeface="Trebuchet MS" panose="020B0703020202090204" pitchFamily="34" charset="0"/>
                </a:rPr>
                <a:t>Introduction</a:t>
              </a:r>
            </a:p>
          </p:txBody>
        </p:sp>
        <p:sp>
          <p:nvSpPr>
            <p:cNvPr id="29" name="TextBox 28">
              <a:extLst>
                <a:ext uri="{FF2B5EF4-FFF2-40B4-BE49-F238E27FC236}">
                  <a16:creationId xmlns:a16="http://schemas.microsoft.com/office/drawing/2014/main" id="{D641F8F5-12E2-49A4-8BBF-5FA8701EA77B}"/>
                </a:ext>
              </a:extLst>
            </p:cNvPr>
            <p:cNvSpPr txBox="1"/>
            <p:nvPr userDrawn="1"/>
          </p:nvSpPr>
          <p:spPr>
            <a:xfrm>
              <a:off x="4676980" y="6542500"/>
              <a:ext cx="1463862"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Challenge analysis</a:t>
              </a:r>
            </a:p>
          </p:txBody>
        </p:sp>
        <p:sp>
          <p:nvSpPr>
            <p:cNvPr id="30" name="TextBox 29">
              <a:extLst>
                <a:ext uri="{FF2B5EF4-FFF2-40B4-BE49-F238E27FC236}">
                  <a16:creationId xmlns:a16="http://schemas.microsoft.com/office/drawing/2014/main" id="{FEE8EC81-D748-4691-9783-E0C57EF128C3}"/>
                </a:ext>
              </a:extLst>
            </p:cNvPr>
            <p:cNvSpPr txBox="1"/>
            <p:nvPr userDrawn="1"/>
          </p:nvSpPr>
          <p:spPr>
            <a:xfrm>
              <a:off x="6231156" y="6542500"/>
              <a:ext cx="1620658" cy="261610"/>
            </a:xfrm>
            <a:prstGeom prst="rect">
              <a:avLst/>
            </a:prstGeom>
            <a:noFill/>
          </p:spPr>
          <p:txBody>
            <a:bodyPr wrap="square" rtlCol="0">
              <a:spAutoFit/>
            </a:bodyPr>
            <a:lstStyle/>
            <a:p>
              <a:r>
                <a:rPr lang="en-US" sz="1100" b="1">
                  <a:solidFill>
                    <a:srgbClr val="86A6C1"/>
                  </a:solidFill>
                  <a:latin typeface="Trebuchet MS" panose="020B0703020202090204" pitchFamily="34" charset="0"/>
                </a:rPr>
                <a:t>Idea and technology</a:t>
              </a:r>
            </a:p>
          </p:txBody>
        </p:sp>
        <p:sp>
          <p:nvSpPr>
            <p:cNvPr id="31" name="TextBox 30">
              <a:extLst>
                <a:ext uri="{FF2B5EF4-FFF2-40B4-BE49-F238E27FC236}">
                  <a16:creationId xmlns:a16="http://schemas.microsoft.com/office/drawing/2014/main" id="{9252AA87-9C82-4CA5-B11E-78E730011983}"/>
                </a:ext>
              </a:extLst>
            </p:cNvPr>
            <p:cNvSpPr txBox="1"/>
            <p:nvPr userDrawn="1"/>
          </p:nvSpPr>
          <p:spPr>
            <a:xfrm>
              <a:off x="7907413" y="6542500"/>
              <a:ext cx="2167526" cy="261610"/>
            </a:xfrm>
            <a:prstGeom prst="rect">
              <a:avLst/>
            </a:prstGeom>
            <a:noFill/>
          </p:spPr>
          <p:txBody>
            <a:bodyPr wrap="square" rtlCol="0">
              <a:spAutoFit/>
            </a:bodyPr>
            <a:lstStyle/>
            <a:p>
              <a:r>
                <a:rPr lang="en-US" sz="1100" b="1">
                  <a:solidFill>
                    <a:srgbClr val="86A6C1"/>
                  </a:solidFill>
                  <a:latin typeface="Trebuchet MS" panose="020B0703020202090204" pitchFamily="34" charset="0"/>
                </a:rPr>
                <a:t>Impact and feasibility</a:t>
              </a:r>
            </a:p>
          </p:txBody>
        </p:sp>
        <p:sp>
          <p:nvSpPr>
            <p:cNvPr id="32" name="TextBox 31">
              <a:extLst>
                <a:ext uri="{FF2B5EF4-FFF2-40B4-BE49-F238E27FC236}">
                  <a16:creationId xmlns:a16="http://schemas.microsoft.com/office/drawing/2014/main" id="{6439582E-0627-4285-9A06-CE7F03F087BE}"/>
                </a:ext>
              </a:extLst>
            </p:cNvPr>
            <p:cNvSpPr txBox="1"/>
            <p:nvPr userDrawn="1"/>
          </p:nvSpPr>
          <p:spPr>
            <a:xfrm>
              <a:off x="446031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3" name="TextBox 32">
              <a:extLst>
                <a:ext uri="{FF2B5EF4-FFF2-40B4-BE49-F238E27FC236}">
                  <a16:creationId xmlns:a16="http://schemas.microsoft.com/office/drawing/2014/main" id="{31ADF714-0B6A-49EE-BA97-76461CDA94D3}"/>
                </a:ext>
              </a:extLst>
            </p:cNvPr>
            <p:cNvSpPr txBox="1"/>
            <p:nvPr userDrawn="1"/>
          </p:nvSpPr>
          <p:spPr>
            <a:xfrm>
              <a:off x="5985023"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4" name="TextBox 33">
              <a:extLst>
                <a:ext uri="{FF2B5EF4-FFF2-40B4-BE49-F238E27FC236}">
                  <a16:creationId xmlns:a16="http://schemas.microsoft.com/office/drawing/2014/main" id="{056D490C-8C19-4392-81E2-61971F8B9D4E}"/>
                </a:ext>
              </a:extLst>
            </p:cNvPr>
            <p:cNvSpPr txBox="1"/>
            <p:nvPr userDrawn="1"/>
          </p:nvSpPr>
          <p:spPr>
            <a:xfrm>
              <a:off x="767410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grpSp>
      <p:sp>
        <p:nvSpPr>
          <p:cNvPr id="35" name="TextBox 34">
            <a:extLst>
              <a:ext uri="{FF2B5EF4-FFF2-40B4-BE49-F238E27FC236}">
                <a16:creationId xmlns:a16="http://schemas.microsoft.com/office/drawing/2014/main" id="{30192EB3-79F1-4E28-933C-391CF17B734E}"/>
              </a:ext>
            </a:extLst>
          </p:cNvPr>
          <p:cNvSpPr txBox="1"/>
          <p:nvPr userDrawn="1"/>
        </p:nvSpPr>
        <p:spPr>
          <a:xfrm>
            <a:off x="8274139" y="6481778"/>
            <a:ext cx="267270"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6" name="TextBox 35">
            <a:extLst>
              <a:ext uri="{FF2B5EF4-FFF2-40B4-BE49-F238E27FC236}">
                <a16:creationId xmlns:a16="http://schemas.microsoft.com/office/drawing/2014/main" id="{94882264-634B-4DC2-8BCE-3535BF1AFA08}"/>
              </a:ext>
            </a:extLst>
          </p:cNvPr>
          <p:cNvSpPr txBox="1"/>
          <p:nvPr userDrawn="1"/>
        </p:nvSpPr>
        <p:spPr>
          <a:xfrm>
            <a:off x="8449150" y="6481778"/>
            <a:ext cx="2161442" cy="261610"/>
          </a:xfrm>
          <a:prstGeom prst="rect">
            <a:avLst/>
          </a:prstGeom>
          <a:noFill/>
        </p:spPr>
        <p:txBody>
          <a:bodyPr wrap="square" rtlCol="0">
            <a:spAutoFit/>
          </a:bodyPr>
          <a:lstStyle/>
          <a:p>
            <a:r>
              <a:rPr lang="en-US" sz="1100" b="1" dirty="0">
                <a:solidFill>
                  <a:schemeClr val="tx1"/>
                </a:solidFill>
                <a:latin typeface="Trebuchet MS" panose="020B0703020202090204" pitchFamily="34" charset="0"/>
              </a:rPr>
              <a:t>Conclusion</a:t>
            </a:r>
          </a:p>
        </p:txBody>
      </p:sp>
      <p:cxnSp>
        <p:nvCxnSpPr>
          <p:cNvPr id="37" name="Straight Connector 36">
            <a:extLst>
              <a:ext uri="{FF2B5EF4-FFF2-40B4-BE49-F238E27FC236}">
                <a16:creationId xmlns:a16="http://schemas.microsoft.com/office/drawing/2014/main" id="{4E61DE0E-B3BF-4395-B118-5E421A61A12D}"/>
              </a:ext>
            </a:extLst>
          </p:cNvPr>
          <p:cNvCxnSpPr>
            <a:cxnSpLocks/>
          </p:cNvCxnSpPr>
          <p:nvPr userDrawn="1"/>
        </p:nvCxnSpPr>
        <p:spPr>
          <a:xfrm>
            <a:off x="8541409" y="6841673"/>
            <a:ext cx="1094297"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2E986FF-1BD1-47D7-88F1-313C14846E71}"/>
              </a:ext>
            </a:extLst>
          </p:cNvPr>
          <p:cNvGrpSpPr/>
          <p:nvPr userDrawn="1"/>
        </p:nvGrpSpPr>
        <p:grpSpPr>
          <a:xfrm>
            <a:off x="10699903" y="30804"/>
            <a:ext cx="1382190" cy="723207"/>
            <a:chOff x="10699903" y="30804"/>
            <a:chExt cx="1382190" cy="723207"/>
          </a:xfrm>
        </p:grpSpPr>
        <p:pic>
          <p:nvPicPr>
            <p:cNvPr id="17" name="Picture 2" descr="SMU Ellipsis (CBd) | Freshmen Orientation | Singapore Management University  (SMU)">
              <a:extLst>
                <a:ext uri="{FF2B5EF4-FFF2-40B4-BE49-F238E27FC236}">
                  <a16:creationId xmlns:a16="http://schemas.microsoft.com/office/drawing/2014/main" id="{04E4616D-8B5B-473E-B546-7EC361D09E30}"/>
                </a:ext>
              </a:extLst>
            </p:cNvPr>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11425759" y="30804"/>
              <a:ext cx="656334" cy="65633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Goldman Sachs Logo PNG Transparent &amp;amp; SVG Vector - Freebie Supply">
              <a:extLst>
                <a:ext uri="{FF2B5EF4-FFF2-40B4-BE49-F238E27FC236}">
                  <a16:creationId xmlns:a16="http://schemas.microsoft.com/office/drawing/2014/main" id="{3CCC8909-B25B-4D74-886E-F885F371FD73}"/>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10699903" y="30804"/>
              <a:ext cx="723207" cy="7232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03297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4B73A88A-E3C5-43B7-8AD0-850C35291AD4}"/>
              </a:ext>
            </a:extLst>
          </p:cNvPr>
          <p:cNvCxnSpPr>
            <a:cxnSpLocks/>
          </p:cNvCxnSpPr>
          <p:nvPr userDrawn="1"/>
        </p:nvCxnSpPr>
        <p:spPr>
          <a:xfrm>
            <a:off x="0" y="6841673"/>
            <a:ext cx="12192000" cy="0"/>
          </a:xfrm>
          <a:prstGeom prst="line">
            <a:avLst/>
          </a:prstGeom>
          <a:ln w="38100">
            <a:solidFill>
              <a:schemeClr val="accent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AF8256-01D8-466B-A8FB-6AE371372C63}"/>
              </a:ext>
            </a:extLst>
          </p:cNvPr>
          <p:cNvCxnSpPr>
            <a:cxnSpLocks/>
          </p:cNvCxnSpPr>
          <p:nvPr userDrawn="1"/>
        </p:nvCxnSpPr>
        <p:spPr>
          <a:xfrm>
            <a:off x="0" y="798049"/>
            <a:ext cx="12192000" cy="0"/>
          </a:xfrm>
          <a:prstGeom prst="line">
            <a:avLst/>
          </a:prstGeom>
          <a:ln w="38100">
            <a:gradFill flip="none" rotWithShape="1">
              <a:gsLst>
                <a:gs pos="0">
                  <a:srgbClr val="053259"/>
                </a:gs>
                <a:gs pos="55000">
                  <a:schemeClr val="accent1">
                    <a:lumMod val="45000"/>
                    <a:lumOff val="55000"/>
                  </a:schemeClr>
                </a:gs>
                <a:gs pos="100000">
                  <a:schemeClr val="accent1">
                    <a:lumMod val="30000"/>
                    <a:lumOff val="70000"/>
                  </a:schemeClr>
                </a:gs>
              </a:gsLst>
              <a:lin ang="0" scaled="1"/>
              <a:tileRect/>
            </a:gradFill>
            <a:tailEnd type="none"/>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E1B94720-7CC0-4B04-A2C1-382CBADB78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40184" y="97732"/>
            <a:ext cx="1905165" cy="602032"/>
          </a:xfrm>
          <a:prstGeom prst="rect">
            <a:avLst/>
          </a:prstGeom>
        </p:spPr>
      </p:pic>
      <p:grpSp>
        <p:nvGrpSpPr>
          <p:cNvPr id="27" name="Group 26">
            <a:extLst>
              <a:ext uri="{FF2B5EF4-FFF2-40B4-BE49-F238E27FC236}">
                <a16:creationId xmlns:a16="http://schemas.microsoft.com/office/drawing/2014/main" id="{DD3C9F84-0A27-43DF-B986-3BC9953C8141}"/>
              </a:ext>
            </a:extLst>
          </p:cNvPr>
          <p:cNvGrpSpPr/>
          <p:nvPr userDrawn="1"/>
        </p:nvGrpSpPr>
        <p:grpSpPr>
          <a:xfrm>
            <a:off x="2369057" y="6481778"/>
            <a:ext cx="6502398" cy="265915"/>
            <a:chOff x="3554237" y="6542500"/>
            <a:chExt cx="6520702" cy="265915"/>
          </a:xfrm>
        </p:grpSpPr>
        <p:sp>
          <p:nvSpPr>
            <p:cNvPr id="28" name="TextBox 27">
              <a:extLst>
                <a:ext uri="{FF2B5EF4-FFF2-40B4-BE49-F238E27FC236}">
                  <a16:creationId xmlns:a16="http://schemas.microsoft.com/office/drawing/2014/main" id="{5A279C3A-4C60-43C6-8B24-D45273A9CD75}"/>
                </a:ext>
              </a:extLst>
            </p:cNvPr>
            <p:cNvSpPr txBox="1"/>
            <p:nvPr userDrawn="1"/>
          </p:nvSpPr>
          <p:spPr>
            <a:xfrm>
              <a:off x="3554237" y="6546805"/>
              <a:ext cx="1487908" cy="261610"/>
            </a:xfrm>
            <a:prstGeom prst="rect">
              <a:avLst/>
            </a:prstGeom>
            <a:noFill/>
          </p:spPr>
          <p:txBody>
            <a:bodyPr wrap="square" rtlCol="0">
              <a:spAutoFit/>
            </a:bodyPr>
            <a:lstStyle/>
            <a:p>
              <a:r>
                <a:rPr lang="en-US" sz="1100" b="1">
                  <a:solidFill>
                    <a:srgbClr val="86A6C1"/>
                  </a:solidFill>
                  <a:latin typeface="Trebuchet MS" panose="020B0703020202090204" pitchFamily="34" charset="0"/>
                </a:rPr>
                <a:t>Introduction</a:t>
              </a:r>
            </a:p>
          </p:txBody>
        </p:sp>
        <p:sp>
          <p:nvSpPr>
            <p:cNvPr id="29" name="TextBox 28">
              <a:extLst>
                <a:ext uri="{FF2B5EF4-FFF2-40B4-BE49-F238E27FC236}">
                  <a16:creationId xmlns:a16="http://schemas.microsoft.com/office/drawing/2014/main" id="{D641F8F5-12E2-49A4-8BBF-5FA8701EA77B}"/>
                </a:ext>
              </a:extLst>
            </p:cNvPr>
            <p:cNvSpPr txBox="1"/>
            <p:nvPr userDrawn="1"/>
          </p:nvSpPr>
          <p:spPr>
            <a:xfrm>
              <a:off x="4676980" y="6542500"/>
              <a:ext cx="1463862" cy="261610"/>
            </a:xfrm>
            <a:prstGeom prst="rect">
              <a:avLst/>
            </a:prstGeom>
            <a:noFill/>
          </p:spPr>
          <p:txBody>
            <a:bodyPr wrap="square" rtlCol="0">
              <a:spAutoFit/>
            </a:bodyPr>
            <a:lstStyle/>
            <a:p>
              <a:r>
                <a:rPr lang="en-US" sz="1100" b="1">
                  <a:solidFill>
                    <a:schemeClr val="bg2">
                      <a:lumMod val="75000"/>
                    </a:schemeClr>
                  </a:solidFill>
                  <a:latin typeface="Trebuchet MS" panose="020B0703020202090204" pitchFamily="34" charset="0"/>
                </a:rPr>
                <a:t>Challenge analysis</a:t>
              </a:r>
            </a:p>
          </p:txBody>
        </p:sp>
        <p:sp>
          <p:nvSpPr>
            <p:cNvPr id="30" name="TextBox 29">
              <a:extLst>
                <a:ext uri="{FF2B5EF4-FFF2-40B4-BE49-F238E27FC236}">
                  <a16:creationId xmlns:a16="http://schemas.microsoft.com/office/drawing/2014/main" id="{FEE8EC81-D748-4691-9783-E0C57EF128C3}"/>
                </a:ext>
              </a:extLst>
            </p:cNvPr>
            <p:cNvSpPr txBox="1"/>
            <p:nvPr userDrawn="1"/>
          </p:nvSpPr>
          <p:spPr>
            <a:xfrm>
              <a:off x="6231156" y="6542500"/>
              <a:ext cx="1620658" cy="261610"/>
            </a:xfrm>
            <a:prstGeom prst="rect">
              <a:avLst/>
            </a:prstGeom>
            <a:noFill/>
          </p:spPr>
          <p:txBody>
            <a:bodyPr wrap="square" rtlCol="0">
              <a:spAutoFit/>
            </a:bodyPr>
            <a:lstStyle/>
            <a:p>
              <a:r>
                <a:rPr lang="en-US" sz="1100" b="1">
                  <a:solidFill>
                    <a:srgbClr val="86A6C1"/>
                  </a:solidFill>
                  <a:latin typeface="Trebuchet MS" panose="020B0703020202090204" pitchFamily="34" charset="0"/>
                </a:rPr>
                <a:t>Idea and technology</a:t>
              </a:r>
            </a:p>
          </p:txBody>
        </p:sp>
        <p:sp>
          <p:nvSpPr>
            <p:cNvPr id="31" name="TextBox 30">
              <a:extLst>
                <a:ext uri="{FF2B5EF4-FFF2-40B4-BE49-F238E27FC236}">
                  <a16:creationId xmlns:a16="http://schemas.microsoft.com/office/drawing/2014/main" id="{9252AA87-9C82-4CA5-B11E-78E730011983}"/>
                </a:ext>
              </a:extLst>
            </p:cNvPr>
            <p:cNvSpPr txBox="1"/>
            <p:nvPr userDrawn="1"/>
          </p:nvSpPr>
          <p:spPr>
            <a:xfrm>
              <a:off x="7907413" y="6542500"/>
              <a:ext cx="2167526" cy="261610"/>
            </a:xfrm>
            <a:prstGeom prst="rect">
              <a:avLst/>
            </a:prstGeom>
            <a:noFill/>
          </p:spPr>
          <p:txBody>
            <a:bodyPr wrap="square" rtlCol="0">
              <a:spAutoFit/>
            </a:bodyPr>
            <a:lstStyle/>
            <a:p>
              <a:r>
                <a:rPr lang="en-US" sz="1100" b="1">
                  <a:solidFill>
                    <a:srgbClr val="86A6C1"/>
                  </a:solidFill>
                  <a:latin typeface="Trebuchet MS" panose="020B0703020202090204" pitchFamily="34" charset="0"/>
                </a:rPr>
                <a:t>Impact and feasibility</a:t>
              </a:r>
            </a:p>
          </p:txBody>
        </p:sp>
        <p:sp>
          <p:nvSpPr>
            <p:cNvPr id="32" name="TextBox 31">
              <a:extLst>
                <a:ext uri="{FF2B5EF4-FFF2-40B4-BE49-F238E27FC236}">
                  <a16:creationId xmlns:a16="http://schemas.microsoft.com/office/drawing/2014/main" id="{6439582E-0627-4285-9A06-CE7F03F087BE}"/>
                </a:ext>
              </a:extLst>
            </p:cNvPr>
            <p:cNvSpPr txBox="1"/>
            <p:nvPr userDrawn="1"/>
          </p:nvSpPr>
          <p:spPr>
            <a:xfrm>
              <a:off x="446031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3" name="TextBox 32">
              <a:extLst>
                <a:ext uri="{FF2B5EF4-FFF2-40B4-BE49-F238E27FC236}">
                  <a16:creationId xmlns:a16="http://schemas.microsoft.com/office/drawing/2014/main" id="{31ADF714-0B6A-49EE-BA97-76461CDA94D3}"/>
                </a:ext>
              </a:extLst>
            </p:cNvPr>
            <p:cNvSpPr txBox="1"/>
            <p:nvPr userDrawn="1"/>
          </p:nvSpPr>
          <p:spPr>
            <a:xfrm>
              <a:off x="5985023"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4" name="TextBox 33">
              <a:extLst>
                <a:ext uri="{FF2B5EF4-FFF2-40B4-BE49-F238E27FC236}">
                  <a16:creationId xmlns:a16="http://schemas.microsoft.com/office/drawing/2014/main" id="{056D490C-8C19-4392-81E2-61971F8B9D4E}"/>
                </a:ext>
              </a:extLst>
            </p:cNvPr>
            <p:cNvSpPr txBox="1"/>
            <p:nvPr userDrawn="1"/>
          </p:nvSpPr>
          <p:spPr>
            <a:xfrm>
              <a:off x="7674107" y="6542500"/>
              <a:ext cx="268022"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grpSp>
      <p:sp>
        <p:nvSpPr>
          <p:cNvPr id="35" name="TextBox 34">
            <a:extLst>
              <a:ext uri="{FF2B5EF4-FFF2-40B4-BE49-F238E27FC236}">
                <a16:creationId xmlns:a16="http://schemas.microsoft.com/office/drawing/2014/main" id="{30192EB3-79F1-4E28-933C-391CF17B734E}"/>
              </a:ext>
            </a:extLst>
          </p:cNvPr>
          <p:cNvSpPr txBox="1"/>
          <p:nvPr userDrawn="1"/>
        </p:nvSpPr>
        <p:spPr>
          <a:xfrm>
            <a:off x="8274139" y="6481778"/>
            <a:ext cx="267270" cy="261610"/>
          </a:xfrm>
          <a:prstGeom prst="rect">
            <a:avLst/>
          </a:prstGeom>
          <a:noFill/>
        </p:spPr>
        <p:txBody>
          <a:bodyPr wrap="square" rtlCol="0">
            <a:spAutoFit/>
          </a:bodyPr>
          <a:lstStyle/>
          <a:p>
            <a:r>
              <a:rPr lang="en-US" sz="1100" b="1">
                <a:solidFill>
                  <a:schemeClr val="tx1">
                    <a:lumMod val="75000"/>
                    <a:lumOff val="25000"/>
                  </a:schemeClr>
                </a:solidFill>
                <a:latin typeface="Trebuchet MS" panose="020B0703020202090204" pitchFamily="34" charset="0"/>
              </a:rPr>
              <a:t>|</a:t>
            </a:r>
          </a:p>
        </p:txBody>
      </p:sp>
      <p:sp>
        <p:nvSpPr>
          <p:cNvPr id="36" name="TextBox 35">
            <a:extLst>
              <a:ext uri="{FF2B5EF4-FFF2-40B4-BE49-F238E27FC236}">
                <a16:creationId xmlns:a16="http://schemas.microsoft.com/office/drawing/2014/main" id="{94882264-634B-4DC2-8BCE-3535BF1AFA08}"/>
              </a:ext>
            </a:extLst>
          </p:cNvPr>
          <p:cNvSpPr txBox="1"/>
          <p:nvPr userDrawn="1"/>
        </p:nvSpPr>
        <p:spPr>
          <a:xfrm>
            <a:off x="8449150" y="6481778"/>
            <a:ext cx="2161442" cy="261610"/>
          </a:xfrm>
          <a:prstGeom prst="rect">
            <a:avLst/>
          </a:prstGeom>
          <a:noFill/>
        </p:spPr>
        <p:txBody>
          <a:bodyPr wrap="square" rtlCol="0">
            <a:spAutoFit/>
          </a:bodyPr>
          <a:lstStyle/>
          <a:p>
            <a:r>
              <a:rPr lang="en-US" sz="1100" b="1">
                <a:solidFill>
                  <a:schemeClr val="tx1"/>
                </a:solidFill>
                <a:latin typeface="Trebuchet MS" panose="020B0703020202090204" pitchFamily="34" charset="0"/>
              </a:rPr>
              <a:t>Implementation</a:t>
            </a:r>
          </a:p>
        </p:txBody>
      </p:sp>
      <p:cxnSp>
        <p:nvCxnSpPr>
          <p:cNvPr id="37" name="Straight Connector 36">
            <a:extLst>
              <a:ext uri="{FF2B5EF4-FFF2-40B4-BE49-F238E27FC236}">
                <a16:creationId xmlns:a16="http://schemas.microsoft.com/office/drawing/2014/main" id="{4E61DE0E-B3BF-4395-B118-5E421A61A12D}"/>
              </a:ext>
            </a:extLst>
          </p:cNvPr>
          <p:cNvCxnSpPr>
            <a:cxnSpLocks/>
          </p:cNvCxnSpPr>
          <p:nvPr userDrawn="1"/>
        </p:nvCxnSpPr>
        <p:spPr>
          <a:xfrm>
            <a:off x="8541409" y="6841673"/>
            <a:ext cx="1094297"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415904"/>
      </p:ext>
    </p:extLst>
  </p:cSld>
  <p:clrMap bg1="lt1" tx1="dk1" bg2="lt2" tx2="dk2" accent1="accent1" accent2="accent2" accent3="accent3" accent4="accent4" accent5="accent5" accent6="accent6" hlink="hlink" folHlink="folHlink"/>
  <p:sldLayoutIdLst>
    <p:sldLayoutId id="21474837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png"/><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7.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5.wdp"/><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3.wdp"/><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hyperlink" Target="https://www.prnewswire.com/news-releases/crowdfunding-market-to-grow-by-usd-196-36-billion-during-2021-2025--13-86-year-over-year-growth-in-2021--technavio-301249041.html" TargetMode="External"/><Relationship Id="rId3" Type="http://schemas.openxmlformats.org/officeDocument/2006/relationships/hyperlink" Target="https://www.kiva.org/about/how" TargetMode="External"/><Relationship Id="rId7" Type="http://schemas.openxmlformats.org/officeDocument/2006/relationships/hyperlink" Target="https://www.fundera.com/blog/what-percentage-of-small-businesses-fail" TargetMode="External"/><Relationship Id="rId2" Type="http://schemas.openxmlformats.org/officeDocument/2006/relationships/hyperlink" Target="https://www.smefinanceforum.org/post/the-role-of-smes-in-asias-economic-growth" TargetMode="External"/><Relationship Id="rId1" Type="http://schemas.openxmlformats.org/officeDocument/2006/relationships/slideLayout" Target="../slideLayouts/slideLayout47.xml"/><Relationship Id="rId6" Type="http://schemas.openxmlformats.org/officeDocument/2006/relationships/hyperlink" Target="https://www.orange-business.com/en/blogs/connecting-technology/emerging-markets/microfinance-combines-with-crowdfunding-to-tackle-poverty/" TargetMode="External"/><Relationship Id="rId5" Type="http://schemas.openxmlformats.org/officeDocument/2006/relationships/hyperlink" Target="https://www.changa.co.ke/" TargetMode="External"/><Relationship Id="rId4" Type="http://schemas.openxmlformats.org/officeDocument/2006/relationships/hyperlink" Target="https://www.kickstarter.com/" TargetMode="External"/><Relationship Id="rId9" Type="http://schemas.openxmlformats.org/officeDocument/2006/relationships/hyperlink" Target="https://www.adb.org/publications/financial-inclusion-asia-overvie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8.xml"/><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3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image" Target="../media/image59.png"/><Relationship Id="rId16" Type="http://schemas.openxmlformats.org/officeDocument/2006/relationships/image" Target="../media/image73.png"/><Relationship Id="rId1" Type="http://schemas.openxmlformats.org/officeDocument/2006/relationships/slideLayout" Target="../slideLayouts/slideLayout26.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45.png"/><Relationship Id="rId3" Type="http://schemas.openxmlformats.org/officeDocument/2006/relationships/image" Target="../media/image77.sv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26.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43.png"/><Relationship Id="rId4" Type="http://schemas.openxmlformats.org/officeDocument/2006/relationships/image" Target="../media/image78.png"/><Relationship Id="rId9" Type="http://schemas.openxmlformats.org/officeDocument/2006/relationships/image" Target="../media/image83.png"/></Relationships>
</file>

<file path=ppt/slides/_rels/slide9.xml.rels><?xml version="1.0" encoding="UTF-8" standalone="yes"?>
<Relationships xmlns="http://schemas.openxmlformats.org/package/2006/relationships"><Relationship Id="rId13" Type="http://schemas.openxmlformats.org/officeDocument/2006/relationships/image" Target="../media/image50.png"/><Relationship Id="rId3" Type="http://schemas.openxmlformats.org/officeDocument/2006/relationships/image" Target="../media/image49.png"/><Relationship Id="rId7" Type="http://schemas.openxmlformats.org/officeDocument/2006/relationships/image" Target="../media/image107.png"/><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slide" Target="slide90.xml"/><Relationship Id="rId11" Type="http://schemas.openxmlformats.org/officeDocument/2006/relationships/image" Target="../media/image35.png"/><Relationship Id="rId5" Type="http://schemas.openxmlformats.org/officeDocument/2006/relationships/image" Target="../media/image106.png"/><Relationship Id="rId10" Type="http://schemas.openxmlformats.org/officeDocument/2006/relationships/image" Target="../media/image108.png"/><Relationship Id="rId4" Type="http://schemas.openxmlformats.org/officeDocument/2006/relationships/slide" Target="slide80.xml"/><Relationship Id="rId9" Type="http://schemas.openxmlformats.org/officeDocument/2006/relationships/slide" Target="slide70.xml"/></Relationships>
</file>

<file path=ppt/slides/_rels/slide9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image" Target="../media/image32.png"/><Relationship Id="rId4" Type="http://schemas.openxmlformats.org/officeDocument/2006/relationships/image" Target="../media/image90.png"/><Relationship Id="rId9" Type="http://schemas.openxmlformats.org/officeDocument/2006/relationships/image" Target="../media/image30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BADEB5-9E6A-4C96-8621-F05137DD5F89}"/>
              </a:ext>
            </a:extLst>
          </p:cNvPr>
          <p:cNvSpPr/>
          <p:nvPr/>
        </p:nvSpPr>
        <p:spPr>
          <a:xfrm>
            <a:off x="50340" y="4962525"/>
            <a:ext cx="12192000" cy="1895475"/>
          </a:xfrm>
          <a:prstGeom prst="rect">
            <a:avLst/>
          </a:prstGeom>
          <a:solidFill>
            <a:schemeClr val="bg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C9D45C93-491B-4E44-A9C7-6E49910559AC}"/>
              </a:ext>
            </a:extLst>
          </p:cNvPr>
          <p:cNvSpPr txBox="1"/>
          <p:nvPr/>
        </p:nvSpPr>
        <p:spPr>
          <a:xfrm>
            <a:off x="4017687" y="5345967"/>
            <a:ext cx="4452545" cy="523220"/>
          </a:xfrm>
          <a:prstGeom prst="rect">
            <a:avLst/>
          </a:prstGeom>
          <a:noFill/>
        </p:spPr>
        <p:txBody>
          <a:bodyPr wrap="square" lIns="91440" tIns="45720" rIns="91440" bIns="45720" rtlCol="0" anchor="t">
            <a:spAutoFit/>
          </a:bodyPr>
          <a:lstStyle/>
          <a:p>
            <a:r>
              <a:rPr lang="en-SG" sz="2800" dirty="0">
                <a:solidFill>
                  <a:srgbClr val="053259"/>
                </a:solidFill>
                <a:latin typeface="Century Gothic" panose="020B0502020202020204" pitchFamily="34" charset="0"/>
              </a:rPr>
              <a:t>Team VAR CO. Presents:</a:t>
            </a:r>
          </a:p>
        </p:txBody>
      </p:sp>
      <p:sp>
        <p:nvSpPr>
          <p:cNvPr id="5" name="TextBox 4">
            <a:extLst>
              <a:ext uri="{FF2B5EF4-FFF2-40B4-BE49-F238E27FC236}">
                <a16:creationId xmlns:a16="http://schemas.microsoft.com/office/drawing/2014/main" id="{5C963B7D-D0C3-41CB-9AEE-B3B360F6FB0F}"/>
              </a:ext>
            </a:extLst>
          </p:cNvPr>
          <p:cNvSpPr txBox="1"/>
          <p:nvPr/>
        </p:nvSpPr>
        <p:spPr>
          <a:xfrm>
            <a:off x="4174772" y="5793040"/>
            <a:ext cx="3842455" cy="769441"/>
          </a:xfrm>
          <a:prstGeom prst="rect">
            <a:avLst/>
          </a:prstGeom>
          <a:noFill/>
        </p:spPr>
        <p:txBody>
          <a:bodyPr wrap="square" rtlCol="0">
            <a:spAutoFit/>
          </a:bodyPr>
          <a:lstStyle/>
          <a:p>
            <a:pPr algn="ctr"/>
            <a:r>
              <a:rPr lang="en-SG" sz="2800" b="1" dirty="0" err="1">
                <a:solidFill>
                  <a:srgbClr val="053259"/>
                </a:solidFill>
                <a:latin typeface="Century Gothic" panose="020B0502020202020204" pitchFamily="34" charset="0"/>
              </a:rPr>
              <a:t>Crowdly</a:t>
            </a:r>
            <a:endParaRPr lang="en-SG" sz="2800" b="1" dirty="0">
              <a:solidFill>
                <a:srgbClr val="053259"/>
              </a:solidFill>
              <a:latin typeface="Century Gothic" panose="020B0502020202020204" pitchFamily="34" charset="0"/>
            </a:endParaRPr>
          </a:p>
          <a:p>
            <a:pPr algn="ctr"/>
            <a:r>
              <a:rPr lang="en-SG" sz="1600" i="1" dirty="0">
                <a:solidFill>
                  <a:srgbClr val="053259"/>
                </a:solidFill>
                <a:latin typeface="Arial Narrow" panose="020B0606020202030204" pitchFamily="34" charset="0"/>
              </a:rPr>
              <a:t>Enabling Enterprises Through Crowdfunding</a:t>
            </a:r>
            <a:endParaRPr lang="en-SG" sz="1600" i="1" dirty="0">
              <a:latin typeface="Arial Narrow" panose="020B0606020202030204" pitchFamily="34" charset="0"/>
            </a:endParaRPr>
          </a:p>
        </p:txBody>
      </p:sp>
      <p:sp>
        <p:nvSpPr>
          <p:cNvPr id="6" name="Rectangle 5">
            <a:extLst>
              <a:ext uri="{FF2B5EF4-FFF2-40B4-BE49-F238E27FC236}">
                <a16:creationId xmlns:a16="http://schemas.microsoft.com/office/drawing/2014/main" id="{C651375A-BC98-4152-B15A-9E5C98D02DDB}"/>
              </a:ext>
            </a:extLst>
          </p:cNvPr>
          <p:cNvSpPr/>
          <p:nvPr/>
        </p:nvSpPr>
        <p:spPr>
          <a:xfrm>
            <a:off x="1912691" y="588225"/>
            <a:ext cx="8581936" cy="1741089"/>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dirty="0">
                <a:solidFill>
                  <a:srgbClr val="053259"/>
                </a:solidFill>
                <a:latin typeface="Century Gothic" panose="020B0502020202020204" pitchFamily="34" charset="0"/>
              </a:rPr>
              <a:t>How can we promote financial inclusivity to underserved small enterprises within the Asia Pacific region?</a:t>
            </a:r>
          </a:p>
        </p:txBody>
      </p:sp>
      <p:grpSp>
        <p:nvGrpSpPr>
          <p:cNvPr id="2" name="Group 1">
            <a:extLst>
              <a:ext uri="{FF2B5EF4-FFF2-40B4-BE49-F238E27FC236}">
                <a16:creationId xmlns:a16="http://schemas.microsoft.com/office/drawing/2014/main" id="{961CAC1F-A3C5-4285-94CA-D57582E4E862}"/>
              </a:ext>
            </a:extLst>
          </p:cNvPr>
          <p:cNvGrpSpPr/>
          <p:nvPr/>
        </p:nvGrpSpPr>
        <p:grpSpPr>
          <a:xfrm>
            <a:off x="9600815" y="3046509"/>
            <a:ext cx="2429998" cy="1854405"/>
            <a:chOff x="9463850" y="2238721"/>
            <a:chExt cx="2429998" cy="1854405"/>
          </a:xfrm>
        </p:grpSpPr>
        <p:pic>
          <p:nvPicPr>
            <p:cNvPr id="7" name="Picture 6" descr="A person standing in front of a building&#10;&#10;Description automatically generated">
              <a:extLst>
                <a:ext uri="{FF2B5EF4-FFF2-40B4-BE49-F238E27FC236}">
                  <a16:creationId xmlns:a16="http://schemas.microsoft.com/office/drawing/2014/main" id="{2694FAEA-40E6-4C41-ABF9-B24E2FB00F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5117" t="7442" r="46623" b="36586"/>
            <a:stretch/>
          </p:blipFill>
          <p:spPr>
            <a:xfrm>
              <a:off x="10068625" y="2238721"/>
              <a:ext cx="1220448" cy="1190279"/>
            </a:xfrm>
            <a:prstGeom prst="ellipse">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5CD6B347-CB68-4177-9951-6F77F41297E2}"/>
                </a:ext>
              </a:extLst>
            </p:cNvPr>
            <p:cNvSpPr txBox="1"/>
            <p:nvPr/>
          </p:nvSpPr>
          <p:spPr>
            <a:xfrm>
              <a:off x="9463850" y="3431406"/>
              <a:ext cx="2429998" cy="661720"/>
            </a:xfrm>
            <a:prstGeom prst="rect">
              <a:avLst/>
            </a:prstGeom>
            <a:noFill/>
          </p:spPr>
          <p:txBody>
            <a:bodyPr wrap="square" rtlCol="0">
              <a:spAutoFit/>
            </a:bodyPr>
            <a:lstStyle/>
            <a:p>
              <a:pPr algn="ctr"/>
              <a:r>
                <a:rPr lang="en-SG" sz="1600" b="1" dirty="0">
                  <a:solidFill>
                    <a:srgbClr val="053259"/>
                  </a:solidFill>
                  <a:latin typeface="Century Gothic" panose="020B0502020202020204" pitchFamily="34" charset="0"/>
                </a:rPr>
                <a:t>Ojus Sharma</a:t>
              </a:r>
            </a:p>
            <a:p>
              <a:pPr algn="ctr"/>
              <a:r>
                <a:rPr lang="en-SG" sz="1050" i="1" dirty="0">
                  <a:solidFill>
                    <a:srgbClr val="053259"/>
                  </a:solidFill>
                  <a:latin typeface="Arial Narrow" panose="020B0606020202030204" pitchFamily="34" charset="0"/>
                </a:rPr>
                <a:t>Year 4 Economics &amp; Public Policy &amp; Public Management Major</a:t>
              </a:r>
              <a:endParaRPr lang="en-SG" sz="1050" i="1" dirty="0">
                <a:latin typeface="Arial Narrow" panose="020B0606020202030204" pitchFamily="34" charset="0"/>
              </a:endParaRPr>
            </a:p>
          </p:txBody>
        </p:sp>
      </p:grpSp>
      <p:sp>
        <p:nvSpPr>
          <p:cNvPr id="11" name="TextBox 10">
            <a:extLst>
              <a:ext uri="{FF2B5EF4-FFF2-40B4-BE49-F238E27FC236}">
                <a16:creationId xmlns:a16="http://schemas.microsoft.com/office/drawing/2014/main" id="{D835FAC8-10F5-4A84-A0F4-FFB3A7216DFD}"/>
              </a:ext>
            </a:extLst>
          </p:cNvPr>
          <p:cNvSpPr txBox="1"/>
          <p:nvPr/>
        </p:nvSpPr>
        <p:spPr>
          <a:xfrm>
            <a:off x="7372948" y="4239194"/>
            <a:ext cx="2429998" cy="661720"/>
          </a:xfrm>
          <a:prstGeom prst="rect">
            <a:avLst/>
          </a:prstGeom>
          <a:noFill/>
        </p:spPr>
        <p:txBody>
          <a:bodyPr wrap="square" rtlCol="0">
            <a:spAutoFit/>
          </a:bodyPr>
          <a:lstStyle/>
          <a:p>
            <a:pPr algn="ctr"/>
            <a:r>
              <a:rPr lang="en-SG" sz="1600" b="1" dirty="0">
                <a:solidFill>
                  <a:srgbClr val="053259"/>
                </a:solidFill>
                <a:latin typeface="Century Gothic" panose="020B0502020202020204" pitchFamily="34" charset="0"/>
              </a:rPr>
              <a:t>Cindy</a:t>
            </a:r>
          </a:p>
          <a:p>
            <a:pPr algn="ctr"/>
            <a:r>
              <a:rPr lang="en-SG" sz="1050" i="1" dirty="0">
                <a:solidFill>
                  <a:srgbClr val="053259"/>
                </a:solidFill>
                <a:latin typeface="Arial Narrow" panose="020B0606020202030204" pitchFamily="34" charset="0"/>
              </a:rPr>
              <a:t>Year 4 Software Development &amp; Financial Technology Major</a:t>
            </a:r>
            <a:endParaRPr lang="en-SG" sz="1050" i="1" dirty="0">
              <a:latin typeface="Arial Narrow" panose="020B0606020202030204" pitchFamily="34" charset="0"/>
            </a:endParaRPr>
          </a:p>
        </p:txBody>
      </p:sp>
      <p:sp>
        <p:nvSpPr>
          <p:cNvPr id="14" name="TextBox 13">
            <a:extLst>
              <a:ext uri="{FF2B5EF4-FFF2-40B4-BE49-F238E27FC236}">
                <a16:creationId xmlns:a16="http://schemas.microsoft.com/office/drawing/2014/main" id="{23E61299-4EB9-4B43-9271-2D4932ED90FC}"/>
              </a:ext>
            </a:extLst>
          </p:cNvPr>
          <p:cNvSpPr txBox="1"/>
          <p:nvPr/>
        </p:nvSpPr>
        <p:spPr>
          <a:xfrm>
            <a:off x="4942950" y="4259349"/>
            <a:ext cx="2429998" cy="661720"/>
          </a:xfrm>
          <a:prstGeom prst="rect">
            <a:avLst/>
          </a:prstGeom>
          <a:noFill/>
        </p:spPr>
        <p:txBody>
          <a:bodyPr wrap="square" rtlCol="0">
            <a:spAutoFit/>
          </a:bodyPr>
          <a:lstStyle/>
          <a:p>
            <a:pPr algn="ctr"/>
            <a:r>
              <a:rPr lang="en-SG" sz="1600" b="1" dirty="0">
                <a:solidFill>
                  <a:srgbClr val="053259"/>
                </a:solidFill>
                <a:latin typeface="Century Gothic" panose="020B0502020202020204" pitchFamily="34" charset="0"/>
              </a:rPr>
              <a:t>Renata Dharma</a:t>
            </a:r>
          </a:p>
          <a:p>
            <a:pPr algn="ctr"/>
            <a:r>
              <a:rPr lang="en-SG" sz="1050" i="1" dirty="0">
                <a:solidFill>
                  <a:srgbClr val="053259"/>
                </a:solidFill>
                <a:latin typeface="Arial Narrow" panose="020B0606020202030204" pitchFamily="34" charset="0"/>
              </a:rPr>
              <a:t>Year 4 Smart Cities Management &amp; Technology Major</a:t>
            </a:r>
            <a:endParaRPr lang="en-SG" sz="1050" i="1" dirty="0">
              <a:latin typeface="Arial Narrow" panose="020B0606020202030204" pitchFamily="34" charset="0"/>
            </a:endParaRPr>
          </a:p>
        </p:txBody>
      </p:sp>
      <p:sp>
        <p:nvSpPr>
          <p:cNvPr id="17" name="TextBox 16">
            <a:extLst>
              <a:ext uri="{FF2B5EF4-FFF2-40B4-BE49-F238E27FC236}">
                <a16:creationId xmlns:a16="http://schemas.microsoft.com/office/drawing/2014/main" id="{627D10A1-1C2D-41E6-86DA-9F8DFD69FB52}"/>
              </a:ext>
            </a:extLst>
          </p:cNvPr>
          <p:cNvSpPr txBox="1"/>
          <p:nvPr/>
        </p:nvSpPr>
        <p:spPr>
          <a:xfrm>
            <a:off x="2398208" y="4239194"/>
            <a:ext cx="2429998" cy="661720"/>
          </a:xfrm>
          <a:prstGeom prst="rect">
            <a:avLst/>
          </a:prstGeom>
          <a:noFill/>
        </p:spPr>
        <p:txBody>
          <a:bodyPr wrap="square" rtlCol="0">
            <a:spAutoFit/>
          </a:bodyPr>
          <a:lstStyle/>
          <a:p>
            <a:pPr algn="ctr"/>
            <a:r>
              <a:rPr lang="en-SG" sz="1600" b="1" dirty="0" err="1">
                <a:solidFill>
                  <a:srgbClr val="053259"/>
                </a:solidFill>
                <a:latin typeface="Century Gothic" panose="020B0502020202020204" pitchFamily="34" charset="0"/>
              </a:rPr>
              <a:t>Amey</a:t>
            </a:r>
            <a:r>
              <a:rPr lang="en-SG" sz="1600" b="1" dirty="0">
                <a:solidFill>
                  <a:srgbClr val="053259"/>
                </a:solidFill>
                <a:latin typeface="Century Gothic" panose="020B0502020202020204" pitchFamily="34" charset="0"/>
              </a:rPr>
              <a:t> Rathi</a:t>
            </a:r>
          </a:p>
          <a:p>
            <a:pPr algn="ctr"/>
            <a:r>
              <a:rPr lang="en-SG" sz="1050" i="1" dirty="0">
                <a:solidFill>
                  <a:srgbClr val="053259"/>
                </a:solidFill>
                <a:latin typeface="Arial Narrow" panose="020B0606020202030204" pitchFamily="34" charset="0"/>
              </a:rPr>
              <a:t>Year 4 Economics &amp; Artificial Intelligence Major</a:t>
            </a:r>
            <a:endParaRPr lang="en-SG" sz="1050" i="1" dirty="0">
              <a:latin typeface="Arial Narrow" panose="020B0606020202030204" pitchFamily="34" charset="0"/>
            </a:endParaRPr>
          </a:p>
        </p:txBody>
      </p:sp>
      <p:sp>
        <p:nvSpPr>
          <p:cNvPr id="20" name="TextBox 19">
            <a:extLst>
              <a:ext uri="{FF2B5EF4-FFF2-40B4-BE49-F238E27FC236}">
                <a16:creationId xmlns:a16="http://schemas.microsoft.com/office/drawing/2014/main" id="{7A28EDF1-9D0F-4F5C-9A14-055036538A92}"/>
              </a:ext>
            </a:extLst>
          </p:cNvPr>
          <p:cNvSpPr txBox="1"/>
          <p:nvPr/>
        </p:nvSpPr>
        <p:spPr>
          <a:xfrm>
            <a:off x="50340" y="4239194"/>
            <a:ext cx="2429998" cy="661720"/>
          </a:xfrm>
          <a:prstGeom prst="rect">
            <a:avLst/>
          </a:prstGeom>
          <a:noFill/>
        </p:spPr>
        <p:txBody>
          <a:bodyPr wrap="square" rtlCol="0">
            <a:spAutoFit/>
          </a:bodyPr>
          <a:lstStyle/>
          <a:p>
            <a:pPr algn="ctr"/>
            <a:r>
              <a:rPr lang="en-SG" sz="1600" b="1" dirty="0" err="1">
                <a:solidFill>
                  <a:srgbClr val="053259"/>
                </a:solidFill>
                <a:latin typeface="Century Gothic" panose="020B0502020202020204" pitchFamily="34" charset="0"/>
              </a:rPr>
              <a:t>Vedant</a:t>
            </a:r>
            <a:r>
              <a:rPr lang="en-SG" sz="1600" b="1" dirty="0">
                <a:solidFill>
                  <a:srgbClr val="053259"/>
                </a:solidFill>
                <a:latin typeface="Century Gothic" panose="020B0502020202020204" pitchFamily="34" charset="0"/>
              </a:rPr>
              <a:t> Mehrotra</a:t>
            </a:r>
          </a:p>
          <a:p>
            <a:pPr algn="ctr"/>
            <a:r>
              <a:rPr lang="en-SG" sz="1050" i="1" dirty="0">
                <a:solidFill>
                  <a:srgbClr val="053259"/>
                </a:solidFill>
                <a:latin typeface="Arial Narrow" panose="020B0606020202030204" pitchFamily="34" charset="0"/>
              </a:rPr>
              <a:t>Year 4 Artificial Intelligence &amp; Cyber Security Major</a:t>
            </a:r>
            <a:endParaRPr lang="en-SG" sz="1050" i="1" dirty="0">
              <a:latin typeface="Arial Narrow" panose="020B0606020202030204" pitchFamily="34" charset="0"/>
            </a:endParaRPr>
          </a:p>
        </p:txBody>
      </p:sp>
      <p:pic>
        <p:nvPicPr>
          <p:cNvPr id="22" name="Picture 21" descr="A person sitting at a table with a bowl of food in front of him&#10;&#10;Description automatically generated with medium confidence">
            <a:extLst>
              <a:ext uri="{FF2B5EF4-FFF2-40B4-BE49-F238E27FC236}">
                <a16:creationId xmlns:a16="http://schemas.microsoft.com/office/drawing/2014/main" id="{964BD728-D381-4A3A-802D-09CBBC9FB4F7}"/>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55115" y="3031424"/>
            <a:ext cx="1220448" cy="1220448"/>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descr="A person wearing glasses&#10;&#10;Description automatically generated with medium confidence">
            <a:extLst>
              <a:ext uri="{FF2B5EF4-FFF2-40B4-BE49-F238E27FC236}">
                <a16:creationId xmlns:a16="http://schemas.microsoft.com/office/drawing/2014/main" id="{1FF47DFD-6EC7-4831-BB79-F8EAB9626ABD}"/>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7954979" y="3031424"/>
            <a:ext cx="1220448" cy="122044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Picture 25" descr="A person wearing glasses&#10;&#10;Description automatically generated with medium confidence">
            <a:extLst>
              <a:ext uri="{FF2B5EF4-FFF2-40B4-BE49-F238E27FC236}">
                <a16:creationId xmlns:a16="http://schemas.microsoft.com/office/drawing/2014/main" id="{90F1BADD-DD16-4316-9C72-8BC132C1F37C}"/>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5553411" y="3046509"/>
            <a:ext cx="1209076" cy="121475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27" name="Group 26">
            <a:extLst>
              <a:ext uri="{FF2B5EF4-FFF2-40B4-BE49-F238E27FC236}">
                <a16:creationId xmlns:a16="http://schemas.microsoft.com/office/drawing/2014/main" id="{004629D0-9A5B-49C3-BB38-A9AD606F6303}"/>
              </a:ext>
            </a:extLst>
          </p:cNvPr>
          <p:cNvGrpSpPr/>
          <p:nvPr/>
        </p:nvGrpSpPr>
        <p:grpSpPr>
          <a:xfrm>
            <a:off x="-52042" y="-55881"/>
            <a:ext cx="12250608" cy="1208651"/>
            <a:chOff x="4785880" y="-3419836"/>
            <a:chExt cx="7330258" cy="723207"/>
          </a:xfrm>
        </p:grpSpPr>
        <p:pic>
          <p:nvPicPr>
            <p:cNvPr id="28" name="Picture 2" descr="SMU Ellipsis (CBd) | Freshmen Orientation | Singapore Management University  (SMU)">
              <a:extLst>
                <a:ext uri="{FF2B5EF4-FFF2-40B4-BE49-F238E27FC236}">
                  <a16:creationId xmlns:a16="http://schemas.microsoft.com/office/drawing/2014/main" id="{EFD25991-78C6-4473-B895-A33238CC454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459804" y="-3391711"/>
              <a:ext cx="656334" cy="65633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Goldman Sachs Logo PNG Transparent &amp;amp; SVG Vector - Freebie Supply">
              <a:extLst>
                <a:ext uri="{FF2B5EF4-FFF2-40B4-BE49-F238E27FC236}">
                  <a16:creationId xmlns:a16="http://schemas.microsoft.com/office/drawing/2014/main" id="{9CBF70AF-E74E-4645-BA52-58BA34A66AB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785880" y="-3419836"/>
              <a:ext cx="723207" cy="723207"/>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A person standing on a mountain&#10;&#10;Description automatically generated with low confidence">
            <a:extLst>
              <a:ext uri="{FF2B5EF4-FFF2-40B4-BE49-F238E27FC236}">
                <a16:creationId xmlns:a16="http://schemas.microsoft.com/office/drawing/2014/main" id="{FE5F6039-FD09-414B-860D-CE6319D533F4}"/>
              </a:ext>
            </a:extLst>
          </p:cNvPr>
          <p:cNvPicPr>
            <a:picLocks noChangeAspect="1"/>
          </p:cNvPicPr>
          <p:nvPr/>
        </p:nvPicPr>
        <p:blipFill rotWithShape="1">
          <a:blip r:embed="rId14">
            <a:extLst>
              <a:ext uri="{BEBA8EAE-BF5A-486C-A8C5-ECC9F3942E4B}">
                <a14:imgProps xmlns:a14="http://schemas.microsoft.com/office/drawing/2010/main">
                  <a14:imgLayer r:embed="rId15">
                    <a14:imgEffect>
                      <a14:saturation sat="0"/>
                    </a14:imgEffect>
                  </a14:imgLayer>
                </a14:imgProps>
              </a:ext>
            </a:extLst>
          </a:blip>
          <a:srcRect l="6136" t="12427" r="29612"/>
          <a:stretch/>
        </p:blipFill>
        <p:spPr>
          <a:xfrm>
            <a:off x="3068162" y="3077613"/>
            <a:ext cx="1137304" cy="11817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88848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99CBB260-D212-46C5-826C-8814FDDDD35C}"/>
              </a:ext>
            </a:extLst>
          </p:cNvPr>
          <p:cNvSpPr txBox="1">
            <a:spLocks/>
          </p:cNvSpPr>
          <p:nvPr/>
        </p:nvSpPr>
        <p:spPr>
          <a:xfrm>
            <a:off x="266601" y="192009"/>
            <a:ext cx="9896302" cy="60469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800">
                <a:latin typeface="Century Gothic"/>
              </a:rPr>
              <a:t>References</a:t>
            </a:r>
            <a:endParaRPr lang="en-US"/>
          </a:p>
        </p:txBody>
      </p:sp>
      <p:sp>
        <p:nvSpPr>
          <p:cNvPr id="3" name="TextBox 2">
            <a:extLst>
              <a:ext uri="{FF2B5EF4-FFF2-40B4-BE49-F238E27FC236}">
                <a16:creationId xmlns:a16="http://schemas.microsoft.com/office/drawing/2014/main" id="{D074EF19-E66D-4E91-BB5C-1F3BD68D573C}"/>
              </a:ext>
            </a:extLst>
          </p:cNvPr>
          <p:cNvSpPr txBox="1"/>
          <p:nvPr/>
        </p:nvSpPr>
        <p:spPr>
          <a:xfrm>
            <a:off x="598714" y="1262743"/>
            <a:ext cx="1051818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hlinkClick r:id="rId2"/>
              </a:rPr>
              <a:t>https://www.smefinanceforum.org/post/the-role-of-smes-in-asias-economic-growth</a:t>
            </a:r>
            <a:endParaRPr lang="en-US" dirty="0"/>
          </a:p>
          <a:p>
            <a:pPr marL="285750" indent="-285750">
              <a:buFont typeface="Arial"/>
              <a:buChar char="•"/>
            </a:pPr>
            <a:r>
              <a:rPr lang="en-US" dirty="0">
                <a:hlinkClick r:id="rId3"/>
              </a:rPr>
              <a:t>https://www.kiva.org/about/how</a:t>
            </a:r>
            <a:endParaRPr lang="en-US" dirty="0"/>
          </a:p>
          <a:p>
            <a:pPr marL="285750" indent="-285750">
              <a:buFont typeface="Arial"/>
              <a:buChar char="•"/>
            </a:pPr>
            <a:r>
              <a:rPr lang="en-US" dirty="0">
                <a:hlinkClick r:id="rId4"/>
              </a:rPr>
              <a:t>https://www.kickstarter.com/</a:t>
            </a:r>
            <a:endParaRPr lang="en-US" dirty="0"/>
          </a:p>
          <a:p>
            <a:pPr marL="285750" indent="-285750">
              <a:buFont typeface="Arial"/>
              <a:buChar char="•"/>
            </a:pPr>
            <a:r>
              <a:rPr lang="en-US" dirty="0">
                <a:hlinkClick r:id="rId5"/>
              </a:rPr>
              <a:t>https://www.changa.co.ke/</a:t>
            </a:r>
            <a:endParaRPr lang="en-US" dirty="0"/>
          </a:p>
          <a:p>
            <a:pPr marL="285750" indent="-285750">
              <a:buFont typeface="Arial"/>
              <a:buChar char="•"/>
            </a:pPr>
            <a:r>
              <a:rPr lang="en-US" dirty="0">
                <a:hlinkClick r:id="rId6"/>
              </a:rPr>
              <a:t>https://www.orange-business.com/en/blogs/connecting-technology/emerging-markets/microfinance-combines-with-crowdfunding-to-tackle-poverty\</a:t>
            </a:r>
            <a:endParaRPr lang="en-US" dirty="0"/>
          </a:p>
          <a:p>
            <a:pPr marL="285750" indent="-285750">
              <a:buFont typeface="Arial"/>
              <a:buChar char="•"/>
            </a:pPr>
            <a:r>
              <a:rPr lang="en-US" dirty="0">
                <a:hlinkClick r:id="rId7"/>
              </a:rPr>
              <a:t>https://www.fundera.com/blog/what-percentage-of-small-businesses-fail</a:t>
            </a:r>
            <a:endParaRPr lang="en-US" dirty="0"/>
          </a:p>
          <a:p>
            <a:pPr marL="285750" indent="-285750">
              <a:buFont typeface="Arial"/>
              <a:buChar char="•"/>
            </a:pPr>
            <a:r>
              <a:rPr lang="en-US" dirty="0">
                <a:hlinkClick r:id="rId8"/>
              </a:rPr>
              <a:t>https://www.prnewswire.com/news-releases/crowdfunding-market-to-grow-by-usd-196-36-billion-during-2021-2025--13-86-year-over-year-growth-in-2021--technavio-301249041.html</a:t>
            </a:r>
            <a:endParaRPr lang="en-US" dirty="0"/>
          </a:p>
          <a:p>
            <a:pPr marL="285750" indent="-285750">
              <a:buFont typeface="Arial"/>
              <a:buChar char="•"/>
            </a:pPr>
            <a:r>
              <a:rPr lang="en-US" dirty="0">
                <a:hlinkClick r:id="rId9"/>
              </a:rPr>
              <a:t>https://www.adb.org/publications/financial-inclusion-asia-overview</a:t>
            </a:r>
            <a:endParaRPr lang="en-US" dirty="0"/>
          </a:p>
          <a:p>
            <a:pPr marL="285750" indent="-285750">
              <a:buFont typeface="Arial"/>
              <a:buChar char="•"/>
            </a:pPr>
            <a:r>
              <a:rPr lang="en-US" dirty="0"/>
              <a:t>https://www.investopedia.com/articles/personal-finance/120815/4-most-common-reasons-small-business-fails.asp#:~:text=The%20most%20common%20reasons%20small,model%2C%20and%20unsuccessful%20marketing%20initiatives.</a:t>
            </a:r>
          </a:p>
          <a:p>
            <a:endParaRPr lang="en-US" dirty="0"/>
          </a:p>
          <a:p>
            <a:pPr marL="285750" indent="-285750">
              <a:buFont typeface="Arial"/>
              <a:buChar char="•"/>
            </a:pPr>
            <a:endParaRPr lang="en-SG" dirty="0"/>
          </a:p>
          <a:p>
            <a:pPr marL="285750" indent="-285750">
              <a:buFont typeface="Arial"/>
              <a:buChar char="•"/>
            </a:pPr>
            <a:endParaRPr lang="en-SG" dirty="0"/>
          </a:p>
          <a:p>
            <a:pPr marL="285750" indent="-285750">
              <a:buFont typeface="Arial"/>
              <a:buChar char="•"/>
            </a:pPr>
            <a:endParaRPr lang="en-SG" dirty="0"/>
          </a:p>
          <a:p>
            <a:pPr marL="285750" indent="-285750">
              <a:buFont typeface="Arial"/>
              <a:buChar char="•"/>
            </a:pPr>
            <a:endParaRPr lang="en-SG" dirty="0"/>
          </a:p>
          <a:p>
            <a:pPr marL="285750" indent="-285750">
              <a:buFont typeface="Arial"/>
              <a:buChar char="•"/>
            </a:pPr>
            <a:endParaRPr lang="en-US" dirty="0"/>
          </a:p>
        </p:txBody>
      </p:sp>
    </p:spTree>
    <p:extLst>
      <p:ext uri="{BB962C8B-B14F-4D97-AF65-F5344CB8AC3E}">
        <p14:creationId xmlns:p14="http://schemas.microsoft.com/office/powerpoint/2010/main" val="2827740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7" name="Rectangle 236">
            <a:extLst>
              <a:ext uri="{FF2B5EF4-FFF2-40B4-BE49-F238E27FC236}">
                <a16:creationId xmlns:a16="http://schemas.microsoft.com/office/drawing/2014/main" id="{5C892555-4414-4621-A761-E30754CE43C6}"/>
              </a:ext>
            </a:extLst>
          </p:cNvPr>
          <p:cNvSpPr/>
          <p:nvPr/>
        </p:nvSpPr>
        <p:spPr>
          <a:xfrm>
            <a:off x="5094275" y="2263226"/>
            <a:ext cx="549095" cy="2676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5" name="Rectangle 264">
            <a:extLst>
              <a:ext uri="{FF2B5EF4-FFF2-40B4-BE49-F238E27FC236}">
                <a16:creationId xmlns:a16="http://schemas.microsoft.com/office/drawing/2014/main" id="{0177A2D8-5CDD-4BE0-9C74-C6A190A4C0AE}"/>
              </a:ext>
            </a:extLst>
          </p:cNvPr>
          <p:cNvSpPr/>
          <p:nvPr/>
        </p:nvSpPr>
        <p:spPr>
          <a:xfrm>
            <a:off x="6197298" y="4223041"/>
            <a:ext cx="539684" cy="24706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7" name="Rectangle 266">
            <a:extLst>
              <a:ext uri="{FF2B5EF4-FFF2-40B4-BE49-F238E27FC236}">
                <a16:creationId xmlns:a16="http://schemas.microsoft.com/office/drawing/2014/main" id="{04555004-1B22-49C6-9E1B-CDD3F8D2F222}"/>
              </a:ext>
            </a:extLst>
          </p:cNvPr>
          <p:cNvSpPr/>
          <p:nvPr/>
        </p:nvSpPr>
        <p:spPr>
          <a:xfrm>
            <a:off x="5663074" y="4235179"/>
            <a:ext cx="536736" cy="2341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9" name="Rectangle 258">
            <a:extLst>
              <a:ext uri="{FF2B5EF4-FFF2-40B4-BE49-F238E27FC236}">
                <a16:creationId xmlns:a16="http://schemas.microsoft.com/office/drawing/2014/main" id="{00F6EFE9-331F-4D8F-B20A-DCA2B1253282}"/>
              </a:ext>
            </a:extLst>
          </p:cNvPr>
          <p:cNvSpPr/>
          <p:nvPr/>
        </p:nvSpPr>
        <p:spPr>
          <a:xfrm>
            <a:off x="5647900" y="3655728"/>
            <a:ext cx="539684" cy="24706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1" name="Rectangle 260">
            <a:extLst>
              <a:ext uri="{FF2B5EF4-FFF2-40B4-BE49-F238E27FC236}">
                <a16:creationId xmlns:a16="http://schemas.microsoft.com/office/drawing/2014/main" id="{0BCC6394-20F4-4EF9-B45A-A6EC68B56D55}"/>
              </a:ext>
            </a:extLst>
          </p:cNvPr>
          <p:cNvSpPr/>
          <p:nvPr/>
        </p:nvSpPr>
        <p:spPr>
          <a:xfrm>
            <a:off x="5091808" y="3664470"/>
            <a:ext cx="558604" cy="2375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3" name="Rectangle 262">
            <a:extLst>
              <a:ext uri="{FF2B5EF4-FFF2-40B4-BE49-F238E27FC236}">
                <a16:creationId xmlns:a16="http://schemas.microsoft.com/office/drawing/2014/main" id="{4316A37C-8F6C-49F1-A6AB-08CFEAA52FD3}"/>
              </a:ext>
            </a:extLst>
          </p:cNvPr>
          <p:cNvSpPr/>
          <p:nvPr/>
        </p:nvSpPr>
        <p:spPr>
          <a:xfrm>
            <a:off x="4566768" y="3667028"/>
            <a:ext cx="536766" cy="2401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7" name="Rectangle 256">
            <a:extLst>
              <a:ext uri="{FF2B5EF4-FFF2-40B4-BE49-F238E27FC236}">
                <a16:creationId xmlns:a16="http://schemas.microsoft.com/office/drawing/2014/main" id="{DE24C769-E2EF-43B5-B9A0-2915E0169120}"/>
              </a:ext>
            </a:extLst>
          </p:cNvPr>
          <p:cNvSpPr/>
          <p:nvPr/>
        </p:nvSpPr>
        <p:spPr>
          <a:xfrm>
            <a:off x="6212876" y="3113156"/>
            <a:ext cx="539684" cy="26020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5" name="Rectangle 254">
            <a:extLst>
              <a:ext uri="{FF2B5EF4-FFF2-40B4-BE49-F238E27FC236}">
                <a16:creationId xmlns:a16="http://schemas.microsoft.com/office/drawing/2014/main" id="{06C7FFB1-1CCC-47D6-8ACB-804E2071BA10}"/>
              </a:ext>
            </a:extLst>
          </p:cNvPr>
          <p:cNvSpPr/>
          <p:nvPr/>
        </p:nvSpPr>
        <p:spPr>
          <a:xfrm>
            <a:off x="5656784" y="3100347"/>
            <a:ext cx="537677" cy="2722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3" name="Rectangle 252">
            <a:extLst>
              <a:ext uri="{FF2B5EF4-FFF2-40B4-BE49-F238E27FC236}">
                <a16:creationId xmlns:a16="http://schemas.microsoft.com/office/drawing/2014/main" id="{C0BA5AAB-9A04-4C1E-94A7-BE90C10D1190}"/>
              </a:ext>
            </a:extLst>
          </p:cNvPr>
          <p:cNvSpPr/>
          <p:nvPr/>
        </p:nvSpPr>
        <p:spPr>
          <a:xfrm>
            <a:off x="4568269" y="3127973"/>
            <a:ext cx="559136" cy="2685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DF23C623-1FD9-4B15-8E2C-01ABCCAF6BAF}"/>
              </a:ext>
            </a:extLst>
          </p:cNvPr>
          <p:cNvSpPr/>
          <p:nvPr/>
        </p:nvSpPr>
        <p:spPr>
          <a:xfrm>
            <a:off x="6201888" y="2838421"/>
            <a:ext cx="539684" cy="26020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9" name="Rectangle 248">
            <a:extLst>
              <a:ext uri="{FF2B5EF4-FFF2-40B4-BE49-F238E27FC236}">
                <a16:creationId xmlns:a16="http://schemas.microsoft.com/office/drawing/2014/main" id="{224E4323-F643-4492-A267-F8D2A835053B}"/>
              </a:ext>
            </a:extLst>
          </p:cNvPr>
          <p:cNvSpPr/>
          <p:nvPr/>
        </p:nvSpPr>
        <p:spPr>
          <a:xfrm>
            <a:off x="5664882" y="2829430"/>
            <a:ext cx="539684" cy="279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Rectangle 24">
            <a:extLst>
              <a:ext uri="{FF2B5EF4-FFF2-40B4-BE49-F238E27FC236}">
                <a16:creationId xmlns:a16="http://schemas.microsoft.com/office/drawing/2014/main" id="{6C4E8B57-5D91-42CD-A462-C5E46597E5CD}"/>
              </a:ext>
            </a:extLst>
          </p:cNvPr>
          <p:cNvSpPr/>
          <p:nvPr/>
        </p:nvSpPr>
        <p:spPr>
          <a:xfrm>
            <a:off x="6191256" y="1477359"/>
            <a:ext cx="560948" cy="2423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cs typeface="Poppins" pitchFamily="2" charset="77"/>
              </a:rPr>
              <a:t>Jan</a:t>
            </a:r>
            <a:endParaRPr lang="en-US" sz="1200"/>
          </a:p>
        </p:txBody>
      </p:sp>
      <p:sp>
        <p:nvSpPr>
          <p:cNvPr id="245" name="Rectangle 244">
            <a:extLst>
              <a:ext uri="{FF2B5EF4-FFF2-40B4-BE49-F238E27FC236}">
                <a16:creationId xmlns:a16="http://schemas.microsoft.com/office/drawing/2014/main" id="{76C432BE-38AA-4DB7-AC7C-65400D8A8299}"/>
              </a:ext>
            </a:extLst>
          </p:cNvPr>
          <p:cNvSpPr/>
          <p:nvPr/>
        </p:nvSpPr>
        <p:spPr>
          <a:xfrm>
            <a:off x="6738861" y="1478321"/>
            <a:ext cx="560948" cy="2423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cs typeface="Poppins" pitchFamily="2" charset="77"/>
              </a:rPr>
              <a:t>Feb</a:t>
            </a:r>
            <a:endParaRPr lang="en-US" sz="1200"/>
          </a:p>
        </p:txBody>
      </p:sp>
      <p:sp>
        <p:nvSpPr>
          <p:cNvPr id="247" name="Rectangle 246">
            <a:extLst>
              <a:ext uri="{FF2B5EF4-FFF2-40B4-BE49-F238E27FC236}">
                <a16:creationId xmlns:a16="http://schemas.microsoft.com/office/drawing/2014/main" id="{AEA68E3F-102C-4723-89D2-5A159F91F941}"/>
              </a:ext>
            </a:extLst>
          </p:cNvPr>
          <p:cNvSpPr/>
          <p:nvPr/>
        </p:nvSpPr>
        <p:spPr>
          <a:xfrm>
            <a:off x="7297364" y="1471322"/>
            <a:ext cx="527812" cy="25145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cs typeface="Poppins" pitchFamily="2" charset="77"/>
              </a:rPr>
              <a:t>Mar</a:t>
            </a:r>
            <a:endParaRPr lang="en-US" sz="1200"/>
          </a:p>
        </p:txBody>
      </p:sp>
      <p:sp>
        <p:nvSpPr>
          <p:cNvPr id="243" name="Rectangle 242">
            <a:extLst>
              <a:ext uri="{FF2B5EF4-FFF2-40B4-BE49-F238E27FC236}">
                <a16:creationId xmlns:a16="http://schemas.microsoft.com/office/drawing/2014/main" id="{B3A4F7EF-DC1A-4C2D-9079-BA39C1999145}"/>
              </a:ext>
            </a:extLst>
          </p:cNvPr>
          <p:cNvSpPr/>
          <p:nvPr/>
        </p:nvSpPr>
        <p:spPr>
          <a:xfrm>
            <a:off x="5113889" y="2830274"/>
            <a:ext cx="534970" cy="2887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1" name="Rectangle 240">
            <a:extLst>
              <a:ext uri="{FF2B5EF4-FFF2-40B4-BE49-F238E27FC236}">
                <a16:creationId xmlns:a16="http://schemas.microsoft.com/office/drawing/2014/main" id="{A4590E34-624A-4F15-83E3-EF00D9FE2FD3}"/>
              </a:ext>
            </a:extLst>
          </p:cNvPr>
          <p:cNvSpPr/>
          <p:nvPr/>
        </p:nvSpPr>
        <p:spPr>
          <a:xfrm>
            <a:off x="6707482" y="2300980"/>
            <a:ext cx="539684" cy="2376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3" name="Rectangle 112">
            <a:extLst>
              <a:ext uri="{FF2B5EF4-FFF2-40B4-BE49-F238E27FC236}">
                <a16:creationId xmlns:a16="http://schemas.microsoft.com/office/drawing/2014/main" id="{611DFFBD-0532-48B2-8BB3-830FC22EB070}"/>
              </a:ext>
            </a:extLst>
          </p:cNvPr>
          <p:cNvSpPr/>
          <p:nvPr/>
        </p:nvSpPr>
        <p:spPr>
          <a:xfrm>
            <a:off x="5094752" y="2032974"/>
            <a:ext cx="549095" cy="2209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4" name="Rectangle 113">
            <a:extLst>
              <a:ext uri="{FF2B5EF4-FFF2-40B4-BE49-F238E27FC236}">
                <a16:creationId xmlns:a16="http://schemas.microsoft.com/office/drawing/2014/main" id="{336B3CA8-CAEF-4B5F-B565-552AE4E6006E}"/>
              </a:ext>
            </a:extLst>
          </p:cNvPr>
          <p:cNvSpPr/>
          <p:nvPr/>
        </p:nvSpPr>
        <p:spPr>
          <a:xfrm>
            <a:off x="5653250" y="2030469"/>
            <a:ext cx="539684" cy="2448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9" name="Rectangle 228">
            <a:extLst>
              <a:ext uri="{FF2B5EF4-FFF2-40B4-BE49-F238E27FC236}">
                <a16:creationId xmlns:a16="http://schemas.microsoft.com/office/drawing/2014/main" id="{6D5D0433-2BE0-43AB-8326-14FE26FAA8BD}"/>
              </a:ext>
            </a:extLst>
          </p:cNvPr>
          <p:cNvSpPr/>
          <p:nvPr/>
        </p:nvSpPr>
        <p:spPr>
          <a:xfrm>
            <a:off x="4564137" y="2029794"/>
            <a:ext cx="533266" cy="238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3" name="Rectangle 232">
            <a:extLst>
              <a:ext uri="{FF2B5EF4-FFF2-40B4-BE49-F238E27FC236}">
                <a16:creationId xmlns:a16="http://schemas.microsoft.com/office/drawing/2014/main" id="{6B8A52D9-F3BF-4B83-8B63-5384C29E76A5}"/>
              </a:ext>
            </a:extLst>
          </p:cNvPr>
          <p:cNvSpPr/>
          <p:nvPr/>
        </p:nvSpPr>
        <p:spPr>
          <a:xfrm>
            <a:off x="6196948" y="2016353"/>
            <a:ext cx="539684" cy="2545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0" name="Rectangle 99">
            <a:extLst>
              <a:ext uri="{FF2B5EF4-FFF2-40B4-BE49-F238E27FC236}">
                <a16:creationId xmlns:a16="http://schemas.microsoft.com/office/drawing/2014/main" id="{69E3B981-3C78-454B-B023-D05F4F12DF30}"/>
              </a:ext>
            </a:extLst>
          </p:cNvPr>
          <p:cNvSpPr/>
          <p:nvPr/>
        </p:nvSpPr>
        <p:spPr>
          <a:xfrm>
            <a:off x="5660701" y="2263534"/>
            <a:ext cx="561285" cy="2720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9" name="Rectangle 238">
            <a:extLst>
              <a:ext uri="{FF2B5EF4-FFF2-40B4-BE49-F238E27FC236}">
                <a16:creationId xmlns:a16="http://schemas.microsoft.com/office/drawing/2014/main" id="{491F5670-9A4B-4C68-B254-F190CF93BC13}"/>
              </a:ext>
            </a:extLst>
          </p:cNvPr>
          <p:cNvSpPr/>
          <p:nvPr/>
        </p:nvSpPr>
        <p:spPr>
          <a:xfrm>
            <a:off x="6141515" y="2281725"/>
            <a:ext cx="624942" cy="2517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5" name="Rectangle 234">
            <a:extLst>
              <a:ext uri="{FF2B5EF4-FFF2-40B4-BE49-F238E27FC236}">
                <a16:creationId xmlns:a16="http://schemas.microsoft.com/office/drawing/2014/main" id="{D016F7CE-31F1-41E5-BF71-2600CFE1DFAC}"/>
              </a:ext>
            </a:extLst>
          </p:cNvPr>
          <p:cNvSpPr/>
          <p:nvPr/>
        </p:nvSpPr>
        <p:spPr>
          <a:xfrm>
            <a:off x="4549680" y="2261967"/>
            <a:ext cx="563176" cy="271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Rectangle 42">
            <a:extLst>
              <a:ext uri="{FF2B5EF4-FFF2-40B4-BE49-F238E27FC236}">
                <a16:creationId xmlns:a16="http://schemas.microsoft.com/office/drawing/2014/main" id="{4D702A03-4717-4A4E-9F17-9A30C34F21E4}"/>
              </a:ext>
            </a:extLst>
          </p:cNvPr>
          <p:cNvSpPr/>
          <p:nvPr/>
        </p:nvSpPr>
        <p:spPr>
          <a:xfrm>
            <a:off x="5115912" y="1208615"/>
            <a:ext cx="1081201" cy="278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4" name="TextBox 43">
            <a:extLst>
              <a:ext uri="{FF2B5EF4-FFF2-40B4-BE49-F238E27FC236}">
                <a16:creationId xmlns:a16="http://schemas.microsoft.com/office/drawing/2014/main" id="{F3F86A2E-4333-48B7-B733-A8738DFB858A}"/>
              </a:ext>
            </a:extLst>
          </p:cNvPr>
          <p:cNvSpPr txBox="1"/>
          <p:nvPr/>
        </p:nvSpPr>
        <p:spPr>
          <a:xfrm>
            <a:off x="5050344" y="1204339"/>
            <a:ext cx="1240532" cy="276999"/>
          </a:xfrm>
          <a:prstGeom prst="rect">
            <a:avLst/>
          </a:prstGeom>
          <a:noFill/>
        </p:spPr>
        <p:txBody>
          <a:bodyPr wrap="square" rtlCol="0" anchor="ctr">
            <a:spAutoFit/>
          </a:bodyPr>
          <a:lstStyle/>
          <a:p>
            <a:pPr algn="ctr"/>
            <a:r>
              <a:rPr lang="en-US" sz="1200" b="1">
                <a:solidFill>
                  <a:schemeClr val="bg1"/>
                </a:solidFill>
                <a:cs typeface="Poppins" pitchFamily="2" charset="77"/>
              </a:rPr>
              <a:t>2</a:t>
            </a:r>
            <a:r>
              <a:rPr lang="en-US" sz="1200" b="1" baseline="30000">
                <a:solidFill>
                  <a:schemeClr val="bg1"/>
                </a:solidFill>
                <a:cs typeface="Poppins" pitchFamily="2" charset="77"/>
              </a:rPr>
              <a:t>nd</a:t>
            </a:r>
            <a:r>
              <a:rPr lang="en-US" sz="1200" b="1">
                <a:solidFill>
                  <a:schemeClr val="bg1"/>
                </a:solidFill>
                <a:cs typeface="Poppins" pitchFamily="2" charset="77"/>
              </a:rPr>
              <a:t> Phase</a:t>
            </a:r>
          </a:p>
        </p:txBody>
      </p:sp>
      <p:sp>
        <p:nvSpPr>
          <p:cNvPr id="5" name="Slide Number Placeholder 5">
            <a:extLst>
              <a:ext uri="{FF2B5EF4-FFF2-40B4-BE49-F238E27FC236}">
                <a16:creationId xmlns:a16="http://schemas.microsoft.com/office/drawing/2014/main" id="{A7C4C96D-959F-42B5-95AF-31E497C3FAAB}"/>
              </a:ext>
            </a:extLst>
          </p:cNvPr>
          <p:cNvSpPr txBox="1">
            <a:spLocks/>
          </p:cNvSpPr>
          <p:nvPr/>
        </p:nvSpPr>
        <p:spPr>
          <a:xfrm>
            <a:off x="11822558" y="6462071"/>
            <a:ext cx="3694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5D20A0-B3EF-4396-8888-03D8D9281B5E}" type="slidenum">
              <a:rPr lang="en-SG" smtClean="0"/>
              <a:pPr/>
              <a:t>11</a:t>
            </a:fld>
            <a:endParaRPr lang="en-SG"/>
          </a:p>
        </p:txBody>
      </p:sp>
      <p:sp>
        <p:nvSpPr>
          <p:cNvPr id="7" name="Title 1">
            <a:extLst>
              <a:ext uri="{FF2B5EF4-FFF2-40B4-BE49-F238E27FC236}">
                <a16:creationId xmlns:a16="http://schemas.microsoft.com/office/drawing/2014/main" id="{02D201AE-56BA-4FCB-92F9-9FC46A266E8B}"/>
              </a:ext>
            </a:extLst>
          </p:cNvPr>
          <p:cNvSpPr txBox="1">
            <a:spLocks/>
          </p:cNvSpPr>
          <p:nvPr/>
        </p:nvSpPr>
        <p:spPr>
          <a:xfrm>
            <a:off x="266601" y="192009"/>
            <a:ext cx="9896302" cy="604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800">
                <a:latin typeface="Century Gothic" panose="020B0502020202020204" pitchFamily="34" charset="0"/>
              </a:rPr>
              <a:t>Easy, fast implementation</a:t>
            </a:r>
          </a:p>
        </p:txBody>
      </p:sp>
      <p:sp>
        <p:nvSpPr>
          <p:cNvPr id="8" name="Rectangle 7">
            <a:extLst>
              <a:ext uri="{FF2B5EF4-FFF2-40B4-BE49-F238E27FC236}">
                <a16:creationId xmlns:a16="http://schemas.microsoft.com/office/drawing/2014/main" id="{1D533A75-8A61-466D-AEC4-6CFE71585485}"/>
              </a:ext>
            </a:extLst>
          </p:cNvPr>
          <p:cNvSpPr/>
          <p:nvPr/>
        </p:nvSpPr>
        <p:spPr>
          <a:xfrm>
            <a:off x="643163" y="2533406"/>
            <a:ext cx="7167611" cy="2930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4BE34E6D-803E-42C5-9B3F-8164898C3E3D}"/>
              </a:ext>
            </a:extLst>
          </p:cNvPr>
          <p:cNvSpPr/>
          <p:nvPr/>
        </p:nvSpPr>
        <p:spPr>
          <a:xfrm>
            <a:off x="6745872" y="3945102"/>
            <a:ext cx="1086201" cy="2706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Rectangle 14">
            <a:extLst>
              <a:ext uri="{FF2B5EF4-FFF2-40B4-BE49-F238E27FC236}">
                <a16:creationId xmlns:a16="http://schemas.microsoft.com/office/drawing/2014/main" id="{82EB3B0D-12D7-4557-A183-AC7CADB5328F}"/>
              </a:ext>
            </a:extLst>
          </p:cNvPr>
          <p:cNvSpPr/>
          <p:nvPr/>
        </p:nvSpPr>
        <p:spPr>
          <a:xfrm>
            <a:off x="633478" y="3902497"/>
            <a:ext cx="7187010" cy="317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54F18BC1-B1D7-476C-B5B3-000A83E34C5C}"/>
              </a:ext>
            </a:extLst>
          </p:cNvPr>
          <p:cNvSpPr/>
          <p:nvPr/>
        </p:nvSpPr>
        <p:spPr>
          <a:xfrm>
            <a:off x="641984" y="1699525"/>
            <a:ext cx="7178503" cy="3058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C8263596-9133-49E4-9E50-8A96FA7ED8CA}"/>
              </a:ext>
            </a:extLst>
          </p:cNvPr>
          <p:cNvSpPr/>
          <p:nvPr/>
        </p:nvSpPr>
        <p:spPr>
          <a:xfrm>
            <a:off x="4022140" y="1482063"/>
            <a:ext cx="544472" cy="24689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Rectangle 17">
            <a:extLst>
              <a:ext uri="{FF2B5EF4-FFF2-40B4-BE49-F238E27FC236}">
                <a16:creationId xmlns:a16="http://schemas.microsoft.com/office/drawing/2014/main" id="{051D662D-2D03-40DD-8FA5-D9C04FC999F9}"/>
              </a:ext>
            </a:extLst>
          </p:cNvPr>
          <p:cNvSpPr/>
          <p:nvPr/>
        </p:nvSpPr>
        <p:spPr>
          <a:xfrm>
            <a:off x="4566612" y="1482063"/>
            <a:ext cx="544472" cy="2468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Rectangle 19">
            <a:extLst>
              <a:ext uri="{FF2B5EF4-FFF2-40B4-BE49-F238E27FC236}">
                <a16:creationId xmlns:a16="http://schemas.microsoft.com/office/drawing/2014/main" id="{F5478DEA-F1BC-4D69-85F2-6AF75AE53642}"/>
              </a:ext>
            </a:extLst>
          </p:cNvPr>
          <p:cNvSpPr/>
          <p:nvPr/>
        </p:nvSpPr>
        <p:spPr>
          <a:xfrm>
            <a:off x="5655556" y="1482063"/>
            <a:ext cx="544472" cy="2468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7FD9D6A-0D45-4AA9-8CF4-A912451FBEF1}"/>
              </a:ext>
            </a:extLst>
          </p:cNvPr>
          <p:cNvSpPr/>
          <p:nvPr/>
        </p:nvSpPr>
        <p:spPr>
          <a:xfrm>
            <a:off x="5111491" y="1481888"/>
            <a:ext cx="544472" cy="24689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TextBox 28">
            <a:extLst>
              <a:ext uri="{FF2B5EF4-FFF2-40B4-BE49-F238E27FC236}">
                <a16:creationId xmlns:a16="http://schemas.microsoft.com/office/drawing/2014/main" id="{5504DCB9-F4B7-4331-8775-16E4B98A6EED}"/>
              </a:ext>
            </a:extLst>
          </p:cNvPr>
          <p:cNvSpPr txBox="1"/>
          <p:nvPr/>
        </p:nvSpPr>
        <p:spPr>
          <a:xfrm>
            <a:off x="4033361" y="1467256"/>
            <a:ext cx="572132" cy="276999"/>
          </a:xfrm>
          <a:prstGeom prst="rect">
            <a:avLst/>
          </a:prstGeom>
          <a:noFill/>
        </p:spPr>
        <p:txBody>
          <a:bodyPr wrap="square" rtlCol="0" anchor="ctr">
            <a:spAutoFit/>
          </a:bodyPr>
          <a:lstStyle/>
          <a:p>
            <a:pPr algn="ctr"/>
            <a:r>
              <a:rPr lang="en-US" sz="1200" b="1">
                <a:solidFill>
                  <a:schemeClr val="bg1"/>
                </a:solidFill>
                <a:cs typeface="Poppins" pitchFamily="2" charset="77"/>
              </a:rPr>
              <a:t>Sep</a:t>
            </a:r>
          </a:p>
        </p:txBody>
      </p:sp>
      <p:sp>
        <p:nvSpPr>
          <p:cNvPr id="37" name="TextBox 36">
            <a:extLst>
              <a:ext uri="{FF2B5EF4-FFF2-40B4-BE49-F238E27FC236}">
                <a16:creationId xmlns:a16="http://schemas.microsoft.com/office/drawing/2014/main" id="{B83FE029-F011-4DAE-8A2B-7BA2A66D03AE}"/>
              </a:ext>
            </a:extLst>
          </p:cNvPr>
          <p:cNvSpPr txBox="1"/>
          <p:nvPr/>
        </p:nvSpPr>
        <p:spPr>
          <a:xfrm>
            <a:off x="9071968" y="1467559"/>
            <a:ext cx="250853" cy="276999"/>
          </a:xfrm>
          <a:prstGeom prst="rect">
            <a:avLst/>
          </a:prstGeom>
          <a:noFill/>
        </p:spPr>
        <p:txBody>
          <a:bodyPr wrap="square" rtlCol="0" anchor="ctr">
            <a:spAutoFit/>
          </a:bodyPr>
          <a:lstStyle/>
          <a:p>
            <a:pPr algn="ctr"/>
            <a:r>
              <a:rPr lang="en-US" sz="1200" b="1">
                <a:solidFill>
                  <a:schemeClr val="bg1"/>
                </a:solidFill>
                <a:cs typeface="Poppins" pitchFamily="2" charset="77"/>
              </a:rPr>
              <a:t>2</a:t>
            </a:r>
          </a:p>
        </p:txBody>
      </p:sp>
      <p:sp>
        <p:nvSpPr>
          <p:cNvPr id="40" name="TextBox 39">
            <a:extLst>
              <a:ext uri="{FF2B5EF4-FFF2-40B4-BE49-F238E27FC236}">
                <a16:creationId xmlns:a16="http://schemas.microsoft.com/office/drawing/2014/main" id="{205ABD71-5D08-4BA9-9110-11658FB17FD7}"/>
              </a:ext>
            </a:extLst>
          </p:cNvPr>
          <p:cNvSpPr txBox="1"/>
          <p:nvPr/>
        </p:nvSpPr>
        <p:spPr>
          <a:xfrm>
            <a:off x="9424918" y="1455053"/>
            <a:ext cx="250853" cy="276999"/>
          </a:xfrm>
          <a:prstGeom prst="rect">
            <a:avLst/>
          </a:prstGeom>
          <a:noFill/>
        </p:spPr>
        <p:txBody>
          <a:bodyPr wrap="square" rtlCol="0" anchor="ctr">
            <a:spAutoFit/>
          </a:bodyPr>
          <a:lstStyle/>
          <a:p>
            <a:pPr algn="ctr"/>
            <a:r>
              <a:rPr lang="en-US" sz="1200" b="1">
                <a:solidFill>
                  <a:schemeClr val="bg1"/>
                </a:solidFill>
                <a:cs typeface="Poppins" pitchFamily="2" charset="77"/>
              </a:rPr>
              <a:t>3</a:t>
            </a:r>
          </a:p>
        </p:txBody>
      </p:sp>
      <p:sp>
        <p:nvSpPr>
          <p:cNvPr id="41" name="Rectangle 40">
            <a:extLst>
              <a:ext uri="{FF2B5EF4-FFF2-40B4-BE49-F238E27FC236}">
                <a16:creationId xmlns:a16="http://schemas.microsoft.com/office/drawing/2014/main" id="{DC6B776D-33FA-4510-B623-8387FBCE9D87}"/>
              </a:ext>
            </a:extLst>
          </p:cNvPr>
          <p:cNvSpPr/>
          <p:nvPr/>
        </p:nvSpPr>
        <p:spPr>
          <a:xfrm>
            <a:off x="4022140" y="1206513"/>
            <a:ext cx="1105808" cy="275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TextBox 41">
            <a:extLst>
              <a:ext uri="{FF2B5EF4-FFF2-40B4-BE49-F238E27FC236}">
                <a16:creationId xmlns:a16="http://schemas.microsoft.com/office/drawing/2014/main" id="{56B9E8EA-5B95-44F4-84CC-3C668E83AFA9}"/>
              </a:ext>
            </a:extLst>
          </p:cNvPr>
          <p:cNvSpPr txBox="1"/>
          <p:nvPr/>
        </p:nvSpPr>
        <p:spPr>
          <a:xfrm>
            <a:off x="4079591" y="1207003"/>
            <a:ext cx="972707" cy="276999"/>
          </a:xfrm>
          <a:prstGeom prst="rect">
            <a:avLst/>
          </a:prstGeom>
          <a:noFill/>
        </p:spPr>
        <p:txBody>
          <a:bodyPr wrap="square" rtlCol="0" anchor="ctr">
            <a:spAutoFit/>
          </a:bodyPr>
          <a:lstStyle/>
          <a:p>
            <a:pPr algn="ctr"/>
            <a:r>
              <a:rPr lang="en-US" sz="1200" b="1">
                <a:solidFill>
                  <a:schemeClr val="bg1"/>
                </a:solidFill>
                <a:cs typeface="Poppins" pitchFamily="2" charset="77"/>
              </a:rPr>
              <a:t>1</a:t>
            </a:r>
            <a:r>
              <a:rPr lang="en-US" sz="1200" b="1" baseline="30000">
                <a:solidFill>
                  <a:schemeClr val="bg1"/>
                </a:solidFill>
                <a:cs typeface="Poppins" pitchFamily="2" charset="77"/>
              </a:rPr>
              <a:t>st</a:t>
            </a:r>
            <a:r>
              <a:rPr lang="en-US" sz="1200" b="1">
                <a:solidFill>
                  <a:schemeClr val="bg1"/>
                </a:solidFill>
                <a:cs typeface="Poppins" pitchFamily="2" charset="77"/>
              </a:rPr>
              <a:t> Phase</a:t>
            </a:r>
          </a:p>
        </p:txBody>
      </p:sp>
      <p:sp>
        <p:nvSpPr>
          <p:cNvPr id="45" name="Rectangle 44">
            <a:extLst>
              <a:ext uri="{FF2B5EF4-FFF2-40B4-BE49-F238E27FC236}">
                <a16:creationId xmlns:a16="http://schemas.microsoft.com/office/drawing/2014/main" id="{D56085A3-8A67-4709-ACB9-D595B48C8843}"/>
              </a:ext>
            </a:extLst>
          </p:cNvPr>
          <p:cNvSpPr/>
          <p:nvPr/>
        </p:nvSpPr>
        <p:spPr>
          <a:xfrm>
            <a:off x="6194570" y="1207250"/>
            <a:ext cx="1625918" cy="275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3</a:t>
            </a:r>
            <a:r>
              <a:rPr lang="en-US" sz="1200" b="1" baseline="30000"/>
              <a:t>rd</a:t>
            </a:r>
            <a:r>
              <a:rPr lang="en-US" sz="1200" b="1"/>
              <a:t> Phase</a:t>
            </a:r>
          </a:p>
        </p:txBody>
      </p:sp>
      <p:sp>
        <p:nvSpPr>
          <p:cNvPr id="47" name="Rectangle 46">
            <a:extLst>
              <a:ext uri="{FF2B5EF4-FFF2-40B4-BE49-F238E27FC236}">
                <a16:creationId xmlns:a16="http://schemas.microsoft.com/office/drawing/2014/main" id="{7E54A377-59EB-4DC0-B447-15A132314387}"/>
              </a:ext>
            </a:extLst>
          </p:cNvPr>
          <p:cNvSpPr/>
          <p:nvPr/>
        </p:nvSpPr>
        <p:spPr>
          <a:xfrm>
            <a:off x="638903" y="1205660"/>
            <a:ext cx="2177886" cy="5232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8" name="Rectangle 47">
            <a:extLst>
              <a:ext uri="{FF2B5EF4-FFF2-40B4-BE49-F238E27FC236}">
                <a16:creationId xmlns:a16="http://schemas.microsoft.com/office/drawing/2014/main" id="{D08EB983-CE7F-485D-A12F-44069DA49882}"/>
              </a:ext>
            </a:extLst>
          </p:cNvPr>
          <p:cNvSpPr/>
          <p:nvPr/>
        </p:nvSpPr>
        <p:spPr>
          <a:xfrm>
            <a:off x="2816790" y="1205660"/>
            <a:ext cx="1205180" cy="52329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9" name="TextBox 48">
            <a:extLst>
              <a:ext uri="{FF2B5EF4-FFF2-40B4-BE49-F238E27FC236}">
                <a16:creationId xmlns:a16="http://schemas.microsoft.com/office/drawing/2014/main" id="{D297A0D0-CC9F-4B0B-B65E-2AEA6B749B54}"/>
              </a:ext>
            </a:extLst>
          </p:cNvPr>
          <p:cNvSpPr txBox="1"/>
          <p:nvPr/>
        </p:nvSpPr>
        <p:spPr>
          <a:xfrm>
            <a:off x="1063534" y="1316139"/>
            <a:ext cx="1145589" cy="276999"/>
          </a:xfrm>
          <a:prstGeom prst="rect">
            <a:avLst/>
          </a:prstGeom>
          <a:noFill/>
        </p:spPr>
        <p:txBody>
          <a:bodyPr wrap="square" rtlCol="0" anchor="ctr">
            <a:spAutoFit/>
          </a:bodyPr>
          <a:lstStyle/>
          <a:p>
            <a:pPr algn="ctr"/>
            <a:r>
              <a:rPr lang="en-US" sz="1200" b="1">
                <a:solidFill>
                  <a:schemeClr val="bg1"/>
                </a:solidFill>
                <a:cs typeface="Poppins" pitchFamily="2" charset="77"/>
              </a:rPr>
              <a:t>Activity</a:t>
            </a:r>
          </a:p>
        </p:txBody>
      </p:sp>
      <p:sp>
        <p:nvSpPr>
          <p:cNvPr id="50" name="TextBox 49">
            <a:extLst>
              <a:ext uri="{FF2B5EF4-FFF2-40B4-BE49-F238E27FC236}">
                <a16:creationId xmlns:a16="http://schemas.microsoft.com/office/drawing/2014/main" id="{257947C5-9553-421E-9082-E4CE16DA5EF1}"/>
              </a:ext>
            </a:extLst>
          </p:cNvPr>
          <p:cNvSpPr txBox="1"/>
          <p:nvPr/>
        </p:nvSpPr>
        <p:spPr>
          <a:xfrm>
            <a:off x="2934850" y="1327420"/>
            <a:ext cx="938157" cy="276999"/>
          </a:xfrm>
          <a:prstGeom prst="rect">
            <a:avLst/>
          </a:prstGeom>
          <a:noFill/>
        </p:spPr>
        <p:txBody>
          <a:bodyPr wrap="square" rtlCol="0" anchor="ctr">
            <a:spAutoFit/>
          </a:bodyPr>
          <a:lstStyle/>
          <a:p>
            <a:pPr algn="ctr"/>
            <a:r>
              <a:rPr lang="en-US" sz="1200" b="1">
                <a:solidFill>
                  <a:schemeClr val="bg1"/>
                </a:solidFill>
                <a:cs typeface="Poppins" pitchFamily="2" charset="77"/>
              </a:rPr>
              <a:t>Progress</a:t>
            </a:r>
          </a:p>
        </p:txBody>
      </p:sp>
      <p:cxnSp>
        <p:nvCxnSpPr>
          <p:cNvPr id="51" name="Straight Connector 50">
            <a:extLst>
              <a:ext uri="{FF2B5EF4-FFF2-40B4-BE49-F238E27FC236}">
                <a16:creationId xmlns:a16="http://schemas.microsoft.com/office/drawing/2014/main" id="{1C4E41B1-2093-4E6B-B951-FAF423FF9963}"/>
              </a:ext>
            </a:extLst>
          </p:cNvPr>
          <p:cNvCxnSpPr>
            <a:cxnSpLocks/>
          </p:cNvCxnSpPr>
          <p:nvPr/>
        </p:nvCxnSpPr>
        <p:spPr>
          <a:xfrm>
            <a:off x="638903" y="2005589"/>
            <a:ext cx="7193069" cy="9501"/>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4243AF7-6A83-4D6A-BD7B-3D689F085955}"/>
              </a:ext>
            </a:extLst>
          </p:cNvPr>
          <p:cNvCxnSpPr>
            <a:cxnSpLocks/>
          </p:cNvCxnSpPr>
          <p:nvPr/>
        </p:nvCxnSpPr>
        <p:spPr>
          <a:xfrm>
            <a:off x="638903" y="2558395"/>
            <a:ext cx="7209626"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DD11B9B-8A54-4786-9781-63C5F6D53538}"/>
              </a:ext>
            </a:extLst>
          </p:cNvPr>
          <p:cNvCxnSpPr>
            <a:cxnSpLocks/>
          </p:cNvCxnSpPr>
          <p:nvPr/>
        </p:nvCxnSpPr>
        <p:spPr>
          <a:xfrm flipV="1">
            <a:off x="638903" y="2805290"/>
            <a:ext cx="7181584" cy="2950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48DBDB-4543-4F49-8A52-CF56A3ED2C70}"/>
              </a:ext>
            </a:extLst>
          </p:cNvPr>
          <p:cNvCxnSpPr>
            <a:cxnSpLocks/>
          </p:cNvCxnSpPr>
          <p:nvPr/>
        </p:nvCxnSpPr>
        <p:spPr>
          <a:xfrm>
            <a:off x="638903" y="3387603"/>
            <a:ext cx="7181584" cy="903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CEF0860-023E-4E11-81B6-98E533C59D88}"/>
              </a:ext>
            </a:extLst>
          </p:cNvPr>
          <p:cNvCxnSpPr>
            <a:cxnSpLocks/>
          </p:cNvCxnSpPr>
          <p:nvPr/>
        </p:nvCxnSpPr>
        <p:spPr>
          <a:xfrm flipV="1">
            <a:off x="638903" y="4204247"/>
            <a:ext cx="7181584" cy="11504"/>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849E925-82D0-43AF-BA98-BAD0B815DBE0}"/>
              </a:ext>
            </a:extLst>
          </p:cNvPr>
          <p:cNvCxnSpPr>
            <a:cxnSpLocks/>
          </p:cNvCxnSpPr>
          <p:nvPr/>
        </p:nvCxnSpPr>
        <p:spPr>
          <a:xfrm flipV="1">
            <a:off x="630397" y="4204247"/>
            <a:ext cx="7217893" cy="1274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D59AA71-7D52-42A1-952D-51CF02E3FEC2}"/>
              </a:ext>
            </a:extLst>
          </p:cNvPr>
          <p:cNvCxnSpPr>
            <a:cxnSpLocks/>
            <a:endCxn id="15" idx="3"/>
          </p:cNvCxnSpPr>
          <p:nvPr/>
        </p:nvCxnSpPr>
        <p:spPr>
          <a:xfrm flipV="1">
            <a:off x="638903" y="4061022"/>
            <a:ext cx="7181585" cy="1557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36A13FC-D33C-44FC-8859-59503A4D8462}"/>
              </a:ext>
            </a:extLst>
          </p:cNvPr>
          <p:cNvCxnSpPr>
            <a:cxnSpLocks/>
          </p:cNvCxnSpPr>
          <p:nvPr/>
        </p:nvCxnSpPr>
        <p:spPr>
          <a:xfrm flipV="1">
            <a:off x="642497" y="4748291"/>
            <a:ext cx="7177990" cy="183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ABF404-DB19-4417-99B7-F3CAAAB5951F}"/>
              </a:ext>
            </a:extLst>
          </p:cNvPr>
          <p:cNvCxnSpPr>
            <a:cxnSpLocks/>
          </p:cNvCxnSpPr>
          <p:nvPr/>
        </p:nvCxnSpPr>
        <p:spPr>
          <a:xfrm flipV="1">
            <a:off x="2810595" y="1728958"/>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39EB9C1-B346-4949-914E-0FFE2B35ADE7}"/>
              </a:ext>
            </a:extLst>
          </p:cNvPr>
          <p:cNvCxnSpPr>
            <a:cxnSpLocks/>
          </p:cNvCxnSpPr>
          <p:nvPr/>
        </p:nvCxnSpPr>
        <p:spPr>
          <a:xfrm flipV="1">
            <a:off x="638903" y="1728958"/>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AD0618-BEE6-4A82-A754-5283BF8B96C2}"/>
              </a:ext>
            </a:extLst>
          </p:cNvPr>
          <p:cNvCxnSpPr>
            <a:cxnSpLocks/>
          </p:cNvCxnSpPr>
          <p:nvPr/>
        </p:nvCxnSpPr>
        <p:spPr>
          <a:xfrm flipV="1">
            <a:off x="4021971" y="1728958"/>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A9EAC41-B808-4FD6-8093-8545E0A800A0}"/>
              </a:ext>
            </a:extLst>
          </p:cNvPr>
          <p:cNvCxnSpPr>
            <a:cxnSpLocks/>
          </p:cNvCxnSpPr>
          <p:nvPr/>
        </p:nvCxnSpPr>
        <p:spPr>
          <a:xfrm flipV="1">
            <a:off x="4566612" y="1728958"/>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0F7596-F15E-4D87-AAAC-A0CE7416809D}"/>
              </a:ext>
            </a:extLst>
          </p:cNvPr>
          <p:cNvCxnSpPr>
            <a:cxnSpLocks/>
          </p:cNvCxnSpPr>
          <p:nvPr/>
        </p:nvCxnSpPr>
        <p:spPr>
          <a:xfrm flipV="1">
            <a:off x="5111084" y="1728958"/>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BF96540-9D27-49BD-9899-82E534B4121D}"/>
              </a:ext>
            </a:extLst>
          </p:cNvPr>
          <p:cNvCxnSpPr>
            <a:cxnSpLocks/>
          </p:cNvCxnSpPr>
          <p:nvPr/>
        </p:nvCxnSpPr>
        <p:spPr>
          <a:xfrm flipV="1">
            <a:off x="6200027" y="1728958"/>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BAD1379-AEDE-478D-B067-C130ADAA2BDB}"/>
              </a:ext>
            </a:extLst>
          </p:cNvPr>
          <p:cNvCxnSpPr>
            <a:cxnSpLocks/>
          </p:cNvCxnSpPr>
          <p:nvPr/>
        </p:nvCxnSpPr>
        <p:spPr>
          <a:xfrm flipV="1">
            <a:off x="6744499" y="1728958"/>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B61CA9-464F-4DEF-9F8A-DE2FC37C5DD8}"/>
              </a:ext>
            </a:extLst>
          </p:cNvPr>
          <p:cNvSpPr txBox="1"/>
          <p:nvPr/>
        </p:nvSpPr>
        <p:spPr>
          <a:xfrm>
            <a:off x="598928" y="1749940"/>
            <a:ext cx="3929147" cy="276999"/>
          </a:xfrm>
          <a:prstGeom prst="rect">
            <a:avLst/>
          </a:prstGeom>
          <a:noFill/>
        </p:spPr>
        <p:txBody>
          <a:bodyPr wrap="square" rtlCol="0">
            <a:spAutoFit/>
          </a:bodyPr>
          <a:lstStyle/>
          <a:p>
            <a:r>
              <a:rPr lang="en-US" sz="1200">
                <a:cs typeface="Poppins Medium" pitchFamily="2" charset="77"/>
              </a:rPr>
              <a:t>Internet of Things </a:t>
            </a:r>
          </a:p>
        </p:txBody>
      </p:sp>
      <p:sp>
        <p:nvSpPr>
          <p:cNvPr id="72" name="TextBox 71">
            <a:extLst>
              <a:ext uri="{FF2B5EF4-FFF2-40B4-BE49-F238E27FC236}">
                <a16:creationId xmlns:a16="http://schemas.microsoft.com/office/drawing/2014/main" id="{AAB4276B-AF40-4FDD-8249-7AD00D890F02}"/>
              </a:ext>
            </a:extLst>
          </p:cNvPr>
          <p:cNvSpPr txBox="1"/>
          <p:nvPr/>
        </p:nvSpPr>
        <p:spPr>
          <a:xfrm>
            <a:off x="606572" y="2270143"/>
            <a:ext cx="2624567" cy="276999"/>
          </a:xfrm>
          <a:prstGeom prst="rect">
            <a:avLst/>
          </a:prstGeom>
          <a:noFill/>
        </p:spPr>
        <p:txBody>
          <a:bodyPr wrap="square" rtlCol="0">
            <a:spAutoFit/>
          </a:bodyPr>
          <a:lstStyle/>
          <a:p>
            <a:r>
              <a:rPr lang="en-US" sz="1200">
                <a:cs typeface="Poppins Light" pitchFamily="2" charset="77"/>
              </a:rPr>
              <a:t>Card scanners</a:t>
            </a:r>
          </a:p>
        </p:txBody>
      </p:sp>
      <p:sp>
        <p:nvSpPr>
          <p:cNvPr id="73" name="TextBox 72">
            <a:extLst>
              <a:ext uri="{FF2B5EF4-FFF2-40B4-BE49-F238E27FC236}">
                <a16:creationId xmlns:a16="http://schemas.microsoft.com/office/drawing/2014/main" id="{DDCE8F1A-085E-4F94-AD3B-AA0BBFFF0E29}"/>
              </a:ext>
            </a:extLst>
          </p:cNvPr>
          <p:cNvSpPr txBox="1"/>
          <p:nvPr/>
        </p:nvSpPr>
        <p:spPr>
          <a:xfrm>
            <a:off x="590350" y="2560534"/>
            <a:ext cx="2790261" cy="276999"/>
          </a:xfrm>
          <a:prstGeom prst="rect">
            <a:avLst/>
          </a:prstGeom>
          <a:noFill/>
        </p:spPr>
        <p:txBody>
          <a:bodyPr wrap="square" rtlCol="0">
            <a:spAutoFit/>
          </a:bodyPr>
          <a:lstStyle/>
          <a:p>
            <a:r>
              <a:rPr lang="en-US" sz="1200">
                <a:cs typeface="Poppins Light" pitchFamily="2" charset="77"/>
              </a:rPr>
              <a:t>Data Analytics</a:t>
            </a:r>
          </a:p>
        </p:txBody>
      </p:sp>
      <p:sp>
        <p:nvSpPr>
          <p:cNvPr id="74" name="TextBox 73">
            <a:extLst>
              <a:ext uri="{FF2B5EF4-FFF2-40B4-BE49-F238E27FC236}">
                <a16:creationId xmlns:a16="http://schemas.microsoft.com/office/drawing/2014/main" id="{8E0C8207-398A-4BD0-B321-EBF6E693EE19}"/>
              </a:ext>
            </a:extLst>
          </p:cNvPr>
          <p:cNvSpPr txBox="1"/>
          <p:nvPr/>
        </p:nvSpPr>
        <p:spPr>
          <a:xfrm>
            <a:off x="590352" y="3134131"/>
            <a:ext cx="2868674" cy="276999"/>
          </a:xfrm>
          <a:prstGeom prst="rect">
            <a:avLst/>
          </a:prstGeom>
          <a:noFill/>
        </p:spPr>
        <p:txBody>
          <a:bodyPr wrap="square" rtlCol="0">
            <a:spAutoFit/>
          </a:bodyPr>
          <a:lstStyle/>
          <a:p>
            <a:r>
              <a:rPr lang="en-US" sz="1200">
                <a:cs typeface="Poppins Light" pitchFamily="2" charset="77"/>
              </a:rPr>
              <a:t>Database web integration </a:t>
            </a:r>
          </a:p>
        </p:txBody>
      </p:sp>
      <p:sp>
        <p:nvSpPr>
          <p:cNvPr id="76" name="TextBox 75">
            <a:extLst>
              <a:ext uri="{FF2B5EF4-FFF2-40B4-BE49-F238E27FC236}">
                <a16:creationId xmlns:a16="http://schemas.microsoft.com/office/drawing/2014/main" id="{EEBFAB30-D5B2-4430-82D8-4105EAA4B6E7}"/>
              </a:ext>
            </a:extLst>
          </p:cNvPr>
          <p:cNvSpPr txBox="1"/>
          <p:nvPr/>
        </p:nvSpPr>
        <p:spPr>
          <a:xfrm>
            <a:off x="590352" y="3939944"/>
            <a:ext cx="2624567" cy="276999"/>
          </a:xfrm>
          <a:prstGeom prst="rect">
            <a:avLst/>
          </a:prstGeom>
          <a:noFill/>
        </p:spPr>
        <p:txBody>
          <a:bodyPr wrap="square" rtlCol="0">
            <a:spAutoFit/>
          </a:bodyPr>
          <a:lstStyle/>
          <a:p>
            <a:r>
              <a:rPr lang="en-US" sz="1200">
                <a:cs typeface="Poppins Light" pitchFamily="2" charset="77"/>
              </a:rPr>
              <a:t>Commercial</a:t>
            </a:r>
          </a:p>
        </p:txBody>
      </p:sp>
      <p:sp>
        <p:nvSpPr>
          <p:cNvPr id="77" name="TextBox 76">
            <a:extLst>
              <a:ext uri="{FF2B5EF4-FFF2-40B4-BE49-F238E27FC236}">
                <a16:creationId xmlns:a16="http://schemas.microsoft.com/office/drawing/2014/main" id="{B542A7B4-FD48-4E60-A63F-FDFCC0B4D1B0}"/>
              </a:ext>
            </a:extLst>
          </p:cNvPr>
          <p:cNvSpPr txBox="1"/>
          <p:nvPr/>
        </p:nvSpPr>
        <p:spPr>
          <a:xfrm>
            <a:off x="590351" y="4507122"/>
            <a:ext cx="2399039" cy="276999"/>
          </a:xfrm>
          <a:prstGeom prst="rect">
            <a:avLst/>
          </a:prstGeom>
          <a:noFill/>
        </p:spPr>
        <p:txBody>
          <a:bodyPr wrap="square" rtlCol="0">
            <a:spAutoFit/>
          </a:bodyPr>
          <a:lstStyle/>
          <a:p>
            <a:r>
              <a:rPr lang="en-US" sz="1200">
                <a:cs typeface="Poppins Light" pitchFamily="2" charset="77"/>
              </a:rPr>
              <a:t>Awareness campaigns</a:t>
            </a:r>
          </a:p>
        </p:txBody>
      </p:sp>
      <p:sp>
        <p:nvSpPr>
          <p:cNvPr id="78" name="TextBox 77">
            <a:extLst>
              <a:ext uri="{FF2B5EF4-FFF2-40B4-BE49-F238E27FC236}">
                <a16:creationId xmlns:a16="http://schemas.microsoft.com/office/drawing/2014/main" id="{A4D159E3-2CCC-4290-BE77-34E7CE11EDCE}"/>
              </a:ext>
            </a:extLst>
          </p:cNvPr>
          <p:cNvSpPr txBox="1"/>
          <p:nvPr/>
        </p:nvSpPr>
        <p:spPr>
          <a:xfrm>
            <a:off x="580228" y="4223563"/>
            <a:ext cx="2919925" cy="276999"/>
          </a:xfrm>
          <a:prstGeom prst="rect">
            <a:avLst/>
          </a:prstGeom>
          <a:noFill/>
        </p:spPr>
        <p:txBody>
          <a:bodyPr wrap="square" rtlCol="0">
            <a:spAutoFit/>
          </a:bodyPr>
          <a:lstStyle/>
          <a:p>
            <a:r>
              <a:rPr lang="en-US" sz="1200">
                <a:cs typeface="Poppins Light" pitchFamily="2" charset="77"/>
              </a:rPr>
              <a:t>Onboarding of schools</a:t>
            </a:r>
          </a:p>
        </p:txBody>
      </p:sp>
      <p:sp>
        <p:nvSpPr>
          <p:cNvPr id="79" name="TextBox 78">
            <a:extLst>
              <a:ext uri="{FF2B5EF4-FFF2-40B4-BE49-F238E27FC236}">
                <a16:creationId xmlns:a16="http://schemas.microsoft.com/office/drawing/2014/main" id="{DF648402-97D3-4148-A94D-CB4CC97E101E}"/>
              </a:ext>
            </a:extLst>
          </p:cNvPr>
          <p:cNvSpPr txBox="1"/>
          <p:nvPr/>
        </p:nvSpPr>
        <p:spPr>
          <a:xfrm>
            <a:off x="3152670" y="2047636"/>
            <a:ext cx="1045899" cy="276999"/>
          </a:xfrm>
          <a:prstGeom prst="rect">
            <a:avLst/>
          </a:prstGeom>
          <a:noFill/>
        </p:spPr>
        <p:txBody>
          <a:bodyPr wrap="square" rtlCol="0">
            <a:spAutoFit/>
          </a:bodyPr>
          <a:lstStyle/>
          <a:p>
            <a:r>
              <a:rPr lang="en-US" sz="1200">
                <a:cs typeface="Poppins Light" pitchFamily="2" charset="77"/>
              </a:rPr>
              <a:t> 20%</a:t>
            </a:r>
          </a:p>
        </p:txBody>
      </p:sp>
      <p:sp>
        <p:nvSpPr>
          <p:cNvPr id="80" name="TextBox 79">
            <a:extLst>
              <a:ext uri="{FF2B5EF4-FFF2-40B4-BE49-F238E27FC236}">
                <a16:creationId xmlns:a16="http://schemas.microsoft.com/office/drawing/2014/main" id="{76464662-D77C-4CD9-A911-177935D5736E}"/>
              </a:ext>
            </a:extLst>
          </p:cNvPr>
          <p:cNvSpPr txBox="1"/>
          <p:nvPr/>
        </p:nvSpPr>
        <p:spPr>
          <a:xfrm>
            <a:off x="3191238" y="2258723"/>
            <a:ext cx="620983" cy="276999"/>
          </a:xfrm>
          <a:prstGeom prst="rect">
            <a:avLst/>
          </a:prstGeom>
          <a:noFill/>
        </p:spPr>
        <p:txBody>
          <a:bodyPr wrap="square" rtlCol="0">
            <a:spAutoFit/>
          </a:bodyPr>
          <a:lstStyle/>
          <a:p>
            <a:r>
              <a:rPr lang="en-US" sz="1200">
                <a:cs typeface="Poppins Light" pitchFamily="2" charset="77"/>
              </a:rPr>
              <a:t>20%</a:t>
            </a:r>
          </a:p>
        </p:txBody>
      </p:sp>
      <p:sp>
        <p:nvSpPr>
          <p:cNvPr id="82" name="TextBox 81">
            <a:extLst>
              <a:ext uri="{FF2B5EF4-FFF2-40B4-BE49-F238E27FC236}">
                <a16:creationId xmlns:a16="http://schemas.microsoft.com/office/drawing/2014/main" id="{577A111C-7646-4B00-BCA1-3C944EAD4CAB}"/>
              </a:ext>
            </a:extLst>
          </p:cNvPr>
          <p:cNvSpPr txBox="1"/>
          <p:nvPr/>
        </p:nvSpPr>
        <p:spPr>
          <a:xfrm>
            <a:off x="3168869" y="2834927"/>
            <a:ext cx="750793" cy="276999"/>
          </a:xfrm>
          <a:prstGeom prst="rect">
            <a:avLst/>
          </a:prstGeom>
          <a:noFill/>
        </p:spPr>
        <p:txBody>
          <a:bodyPr wrap="square" rtlCol="0">
            <a:spAutoFit/>
          </a:bodyPr>
          <a:lstStyle/>
          <a:p>
            <a:r>
              <a:rPr lang="en-US" sz="1200">
                <a:cs typeface="Poppins Light" pitchFamily="2" charset="77"/>
              </a:rPr>
              <a:t>10%</a:t>
            </a:r>
          </a:p>
        </p:txBody>
      </p:sp>
      <p:sp>
        <p:nvSpPr>
          <p:cNvPr id="83" name="TextBox 82">
            <a:extLst>
              <a:ext uri="{FF2B5EF4-FFF2-40B4-BE49-F238E27FC236}">
                <a16:creationId xmlns:a16="http://schemas.microsoft.com/office/drawing/2014/main" id="{C08C16CF-A5DD-4900-9752-FC80A7622012}"/>
              </a:ext>
            </a:extLst>
          </p:cNvPr>
          <p:cNvSpPr txBox="1"/>
          <p:nvPr/>
        </p:nvSpPr>
        <p:spPr>
          <a:xfrm>
            <a:off x="3178840" y="3119544"/>
            <a:ext cx="1552637" cy="276999"/>
          </a:xfrm>
          <a:prstGeom prst="rect">
            <a:avLst/>
          </a:prstGeom>
          <a:noFill/>
        </p:spPr>
        <p:txBody>
          <a:bodyPr wrap="square" rtlCol="0">
            <a:spAutoFit/>
          </a:bodyPr>
          <a:lstStyle/>
          <a:p>
            <a:r>
              <a:rPr lang="en-US" sz="1200">
                <a:cs typeface="Poppins Light" pitchFamily="2" charset="77"/>
              </a:rPr>
              <a:t>20%</a:t>
            </a:r>
          </a:p>
        </p:txBody>
      </p:sp>
      <p:sp>
        <p:nvSpPr>
          <p:cNvPr id="84" name="TextBox 83">
            <a:extLst>
              <a:ext uri="{FF2B5EF4-FFF2-40B4-BE49-F238E27FC236}">
                <a16:creationId xmlns:a16="http://schemas.microsoft.com/office/drawing/2014/main" id="{64BBB587-40D1-47BC-836A-44646864573D}"/>
              </a:ext>
            </a:extLst>
          </p:cNvPr>
          <p:cNvSpPr txBox="1"/>
          <p:nvPr/>
        </p:nvSpPr>
        <p:spPr>
          <a:xfrm>
            <a:off x="3181117" y="3654230"/>
            <a:ext cx="849270" cy="276999"/>
          </a:xfrm>
          <a:prstGeom prst="rect">
            <a:avLst/>
          </a:prstGeom>
          <a:noFill/>
        </p:spPr>
        <p:txBody>
          <a:bodyPr wrap="square" rtlCol="0">
            <a:spAutoFit/>
          </a:bodyPr>
          <a:lstStyle/>
          <a:p>
            <a:r>
              <a:rPr lang="en-US" sz="1200">
                <a:cs typeface="Poppins Light" pitchFamily="2" charset="77"/>
              </a:rPr>
              <a:t>20%</a:t>
            </a:r>
          </a:p>
        </p:txBody>
      </p:sp>
      <p:sp>
        <p:nvSpPr>
          <p:cNvPr id="85" name="TextBox 84">
            <a:extLst>
              <a:ext uri="{FF2B5EF4-FFF2-40B4-BE49-F238E27FC236}">
                <a16:creationId xmlns:a16="http://schemas.microsoft.com/office/drawing/2014/main" id="{00F629ED-ACEF-49A2-8A72-0AAE895F9917}"/>
              </a:ext>
            </a:extLst>
          </p:cNvPr>
          <p:cNvSpPr txBox="1"/>
          <p:nvPr/>
        </p:nvSpPr>
        <p:spPr>
          <a:xfrm>
            <a:off x="3245928" y="3928054"/>
            <a:ext cx="654426" cy="276999"/>
          </a:xfrm>
          <a:prstGeom prst="rect">
            <a:avLst/>
          </a:prstGeom>
          <a:noFill/>
        </p:spPr>
        <p:txBody>
          <a:bodyPr wrap="square" rtlCol="0">
            <a:spAutoFit/>
          </a:bodyPr>
          <a:lstStyle/>
          <a:p>
            <a:r>
              <a:rPr lang="en-US" sz="1200">
                <a:cs typeface="Poppins Light" pitchFamily="2" charset="77"/>
              </a:rPr>
              <a:t>0%</a:t>
            </a:r>
          </a:p>
        </p:txBody>
      </p:sp>
      <p:sp>
        <p:nvSpPr>
          <p:cNvPr id="86" name="TextBox 85">
            <a:extLst>
              <a:ext uri="{FF2B5EF4-FFF2-40B4-BE49-F238E27FC236}">
                <a16:creationId xmlns:a16="http://schemas.microsoft.com/office/drawing/2014/main" id="{682CF923-45AB-43CC-9C8E-8FFA9F9F4477}"/>
              </a:ext>
            </a:extLst>
          </p:cNvPr>
          <p:cNvSpPr txBox="1"/>
          <p:nvPr/>
        </p:nvSpPr>
        <p:spPr>
          <a:xfrm>
            <a:off x="3245928" y="4226742"/>
            <a:ext cx="812457" cy="276999"/>
          </a:xfrm>
          <a:prstGeom prst="rect">
            <a:avLst/>
          </a:prstGeom>
          <a:noFill/>
        </p:spPr>
        <p:txBody>
          <a:bodyPr wrap="square" rtlCol="0">
            <a:spAutoFit/>
          </a:bodyPr>
          <a:lstStyle/>
          <a:p>
            <a:r>
              <a:rPr lang="en-US" sz="1200">
                <a:cs typeface="Poppins Light" pitchFamily="2" charset="77"/>
              </a:rPr>
              <a:t>0%</a:t>
            </a:r>
          </a:p>
        </p:txBody>
      </p:sp>
      <p:sp>
        <p:nvSpPr>
          <p:cNvPr id="87" name="TextBox 86">
            <a:extLst>
              <a:ext uri="{FF2B5EF4-FFF2-40B4-BE49-F238E27FC236}">
                <a16:creationId xmlns:a16="http://schemas.microsoft.com/office/drawing/2014/main" id="{28869A97-EB69-475E-8495-1393F22DEBE3}"/>
              </a:ext>
            </a:extLst>
          </p:cNvPr>
          <p:cNvSpPr txBox="1"/>
          <p:nvPr/>
        </p:nvSpPr>
        <p:spPr>
          <a:xfrm>
            <a:off x="3237199" y="4503033"/>
            <a:ext cx="782904" cy="276999"/>
          </a:xfrm>
          <a:prstGeom prst="rect">
            <a:avLst/>
          </a:prstGeom>
          <a:noFill/>
        </p:spPr>
        <p:txBody>
          <a:bodyPr wrap="square" rtlCol="0">
            <a:spAutoFit/>
          </a:bodyPr>
          <a:lstStyle/>
          <a:p>
            <a:r>
              <a:rPr lang="en-US" sz="1200">
                <a:cs typeface="Poppins Light" pitchFamily="2" charset="77"/>
              </a:rPr>
              <a:t>0%</a:t>
            </a:r>
          </a:p>
        </p:txBody>
      </p:sp>
      <p:sp>
        <p:nvSpPr>
          <p:cNvPr id="88" name="Isosceles Triangle 93">
            <a:extLst>
              <a:ext uri="{FF2B5EF4-FFF2-40B4-BE49-F238E27FC236}">
                <a16:creationId xmlns:a16="http://schemas.microsoft.com/office/drawing/2014/main" id="{BA72F4A0-929A-43EF-A35B-FA35BC2BF440}"/>
              </a:ext>
            </a:extLst>
          </p:cNvPr>
          <p:cNvSpPr/>
          <p:nvPr/>
        </p:nvSpPr>
        <p:spPr>
          <a:xfrm>
            <a:off x="4183036" y="4769074"/>
            <a:ext cx="246442" cy="174662"/>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89" name="Shape 21036">
            <a:extLst>
              <a:ext uri="{FF2B5EF4-FFF2-40B4-BE49-F238E27FC236}">
                <a16:creationId xmlns:a16="http://schemas.microsoft.com/office/drawing/2014/main" id="{F0A8AE12-A759-463B-877A-652FB64AB28F}"/>
              </a:ext>
            </a:extLst>
          </p:cNvPr>
          <p:cNvSpPr/>
          <p:nvPr/>
        </p:nvSpPr>
        <p:spPr>
          <a:xfrm>
            <a:off x="3867670" y="4889040"/>
            <a:ext cx="964719" cy="2921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40" tIns="45720" rIns="91440" bIns="45720" numCol="1" anchor="ctr">
            <a:spAutoFit/>
          </a:bodyPr>
          <a:lstStyle>
            <a:lvl1pP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algn="ctr"/>
            <a:r>
              <a:rPr lang="en-US" sz="1200" b="1">
                <a:solidFill>
                  <a:schemeClr val="tx2"/>
                </a:solidFill>
                <a:latin typeface="+mn-lt"/>
                <a:cs typeface="Poppins" pitchFamily="2" charset="77"/>
              </a:rPr>
              <a:t>Today</a:t>
            </a:r>
            <a:endParaRPr sz="1200" b="1">
              <a:solidFill>
                <a:schemeClr val="tx2"/>
              </a:solidFill>
              <a:latin typeface="+mn-lt"/>
              <a:cs typeface="Poppins" pitchFamily="2" charset="77"/>
            </a:endParaRPr>
          </a:p>
        </p:txBody>
      </p:sp>
      <p:sp>
        <p:nvSpPr>
          <p:cNvPr id="90" name="TextBox 89">
            <a:extLst>
              <a:ext uri="{FF2B5EF4-FFF2-40B4-BE49-F238E27FC236}">
                <a16:creationId xmlns:a16="http://schemas.microsoft.com/office/drawing/2014/main" id="{54FE7600-0723-4703-A296-953775D97A1D}"/>
              </a:ext>
            </a:extLst>
          </p:cNvPr>
          <p:cNvSpPr txBox="1"/>
          <p:nvPr/>
        </p:nvSpPr>
        <p:spPr>
          <a:xfrm>
            <a:off x="766294" y="5825456"/>
            <a:ext cx="1512878" cy="461665"/>
          </a:xfrm>
          <a:prstGeom prst="rect">
            <a:avLst/>
          </a:prstGeom>
          <a:noFill/>
        </p:spPr>
        <p:txBody>
          <a:bodyPr wrap="square" rtlCol="0">
            <a:spAutoFit/>
          </a:bodyPr>
          <a:lstStyle/>
          <a:p>
            <a:r>
              <a:rPr lang="en-US" sz="1200">
                <a:cs typeface="Poppins Light" pitchFamily="2" charset="77"/>
              </a:rPr>
              <a:t>Procurement of material </a:t>
            </a:r>
          </a:p>
        </p:txBody>
      </p:sp>
      <p:sp>
        <p:nvSpPr>
          <p:cNvPr id="91" name="Rectangle 90">
            <a:extLst>
              <a:ext uri="{FF2B5EF4-FFF2-40B4-BE49-F238E27FC236}">
                <a16:creationId xmlns:a16="http://schemas.microsoft.com/office/drawing/2014/main" id="{55DC9D69-1C07-45D6-8F81-7CBE0ADC3E99}"/>
              </a:ext>
            </a:extLst>
          </p:cNvPr>
          <p:cNvSpPr/>
          <p:nvPr/>
        </p:nvSpPr>
        <p:spPr>
          <a:xfrm>
            <a:off x="679831" y="5713108"/>
            <a:ext cx="322793" cy="112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2" name="TextBox 91">
            <a:extLst>
              <a:ext uri="{FF2B5EF4-FFF2-40B4-BE49-F238E27FC236}">
                <a16:creationId xmlns:a16="http://schemas.microsoft.com/office/drawing/2014/main" id="{9D0059C4-4500-438A-B6C7-83EE8C32F759}"/>
              </a:ext>
            </a:extLst>
          </p:cNvPr>
          <p:cNvSpPr txBox="1"/>
          <p:nvPr/>
        </p:nvSpPr>
        <p:spPr>
          <a:xfrm>
            <a:off x="2309257" y="5832280"/>
            <a:ext cx="1269515" cy="461665"/>
          </a:xfrm>
          <a:prstGeom prst="rect">
            <a:avLst/>
          </a:prstGeom>
          <a:noFill/>
        </p:spPr>
        <p:txBody>
          <a:bodyPr wrap="square" rtlCol="0">
            <a:spAutoFit/>
          </a:bodyPr>
          <a:lstStyle/>
          <a:p>
            <a:r>
              <a:rPr lang="en-US" sz="1200">
                <a:cs typeface="Poppins Light" pitchFamily="2" charset="77"/>
              </a:rPr>
              <a:t>Technical Integration</a:t>
            </a:r>
          </a:p>
        </p:txBody>
      </p:sp>
      <p:sp>
        <p:nvSpPr>
          <p:cNvPr id="93" name="Rectangle 92">
            <a:extLst>
              <a:ext uri="{FF2B5EF4-FFF2-40B4-BE49-F238E27FC236}">
                <a16:creationId xmlns:a16="http://schemas.microsoft.com/office/drawing/2014/main" id="{019B4A56-2A98-4087-8C3A-1A10BB15D608}"/>
              </a:ext>
            </a:extLst>
          </p:cNvPr>
          <p:cNvSpPr/>
          <p:nvPr/>
        </p:nvSpPr>
        <p:spPr>
          <a:xfrm>
            <a:off x="2167607" y="5711473"/>
            <a:ext cx="322793" cy="1123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4" name="TextBox 93">
            <a:extLst>
              <a:ext uri="{FF2B5EF4-FFF2-40B4-BE49-F238E27FC236}">
                <a16:creationId xmlns:a16="http://schemas.microsoft.com/office/drawing/2014/main" id="{F7517170-ED94-4F02-93B9-F61119869F01}"/>
              </a:ext>
            </a:extLst>
          </p:cNvPr>
          <p:cNvSpPr txBox="1"/>
          <p:nvPr/>
        </p:nvSpPr>
        <p:spPr>
          <a:xfrm>
            <a:off x="3762716" y="5819311"/>
            <a:ext cx="1299078" cy="461665"/>
          </a:xfrm>
          <a:prstGeom prst="rect">
            <a:avLst/>
          </a:prstGeom>
          <a:noFill/>
        </p:spPr>
        <p:txBody>
          <a:bodyPr wrap="square" rtlCol="0">
            <a:spAutoFit/>
          </a:bodyPr>
          <a:lstStyle/>
          <a:p>
            <a:r>
              <a:rPr lang="en-US" sz="1200">
                <a:cs typeface="Poppins Light" pitchFamily="2" charset="77"/>
              </a:rPr>
              <a:t>Testing and limited release </a:t>
            </a:r>
          </a:p>
        </p:txBody>
      </p:sp>
      <p:sp>
        <p:nvSpPr>
          <p:cNvPr id="95" name="Rectangle 94">
            <a:extLst>
              <a:ext uri="{FF2B5EF4-FFF2-40B4-BE49-F238E27FC236}">
                <a16:creationId xmlns:a16="http://schemas.microsoft.com/office/drawing/2014/main" id="{4D26B0C1-6E22-41D9-80D7-110B46B4F0D5}"/>
              </a:ext>
            </a:extLst>
          </p:cNvPr>
          <p:cNvSpPr/>
          <p:nvPr/>
        </p:nvSpPr>
        <p:spPr>
          <a:xfrm>
            <a:off x="3574018" y="5712111"/>
            <a:ext cx="322793" cy="1123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95DF3B73-19CF-48A0-A485-CAF4B74B697B}"/>
              </a:ext>
            </a:extLst>
          </p:cNvPr>
          <p:cNvSpPr txBox="1"/>
          <p:nvPr/>
        </p:nvSpPr>
        <p:spPr>
          <a:xfrm>
            <a:off x="5137554" y="5819311"/>
            <a:ext cx="1360791" cy="276999"/>
          </a:xfrm>
          <a:prstGeom prst="rect">
            <a:avLst/>
          </a:prstGeom>
          <a:noFill/>
        </p:spPr>
        <p:txBody>
          <a:bodyPr wrap="square" rtlCol="0">
            <a:spAutoFit/>
          </a:bodyPr>
          <a:lstStyle/>
          <a:p>
            <a:r>
              <a:rPr lang="en-US" sz="1200">
                <a:cs typeface="Poppins Light" pitchFamily="2" charset="77"/>
              </a:rPr>
              <a:t>Full rollout</a:t>
            </a:r>
          </a:p>
        </p:txBody>
      </p:sp>
      <p:sp>
        <p:nvSpPr>
          <p:cNvPr id="97" name="Rectangle 96">
            <a:extLst>
              <a:ext uri="{FF2B5EF4-FFF2-40B4-BE49-F238E27FC236}">
                <a16:creationId xmlns:a16="http://schemas.microsoft.com/office/drawing/2014/main" id="{CDA8D3E7-CF6C-4DE2-BD62-B5326CE175CF}"/>
              </a:ext>
            </a:extLst>
          </p:cNvPr>
          <p:cNvSpPr/>
          <p:nvPr/>
        </p:nvSpPr>
        <p:spPr>
          <a:xfrm>
            <a:off x="4987518" y="5713787"/>
            <a:ext cx="322793" cy="1123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98" name="Straight Connector 97">
            <a:extLst>
              <a:ext uri="{FF2B5EF4-FFF2-40B4-BE49-F238E27FC236}">
                <a16:creationId xmlns:a16="http://schemas.microsoft.com/office/drawing/2014/main" id="{D8B05B03-2CB8-45B0-8879-0859CEFFD198}"/>
              </a:ext>
            </a:extLst>
          </p:cNvPr>
          <p:cNvCxnSpPr>
            <a:cxnSpLocks/>
          </p:cNvCxnSpPr>
          <p:nvPr/>
        </p:nvCxnSpPr>
        <p:spPr>
          <a:xfrm>
            <a:off x="643162" y="2814595"/>
            <a:ext cx="7177325"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9C16AE0A-FE40-49CB-9219-23AEA03D92DC}"/>
              </a:ext>
            </a:extLst>
          </p:cNvPr>
          <p:cNvSpPr txBox="1"/>
          <p:nvPr/>
        </p:nvSpPr>
        <p:spPr>
          <a:xfrm>
            <a:off x="590352" y="2866576"/>
            <a:ext cx="2640785" cy="276999"/>
          </a:xfrm>
          <a:prstGeom prst="rect">
            <a:avLst/>
          </a:prstGeom>
          <a:noFill/>
        </p:spPr>
        <p:txBody>
          <a:bodyPr wrap="square" rtlCol="0">
            <a:spAutoFit/>
          </a:bodyPr>
          <a:lstStyle/>
          <a:p>
            <a:r>
              <a:rPr lang="en-US" sz="1200">
                <a:cs typeface="Poppins Light" pitchFamily="2" charset="77"/>
              </a:rPr>
              <a:t>Creation of Python backend</a:t>
            </a:r>
          </a:p>
        </p:txBody>
      </p:sp>
      <p:sp>
        <p:nvSpPr>
          <p:cNvPr id="102" name="TextBox 101">
            <a:extLst>
              <a:ext uri="{FF2B5EF4-FFF2-40B4-BE49-F238E27FC236}">
                <a16:creationId xmlns:a16="http://schemas.microsoft.com/office/drawing/2014/main" id="{36E57B91-FC12-4E99-A7C6-3540CAF52C43}"/>
              </a:ext>
            </a:extLst>
          </p:cNvPr>
          <p:cNvSpPr txBox="1"/>
          <p:nvPr/>
        </p:nvSpPr>
        <p:spPr>
          <a:xfrm>
            <a:off x="581689" y="3675922"/>
            <a:ext cx="1865199" cy="276999"/>
          </a:xfrm>
          <a:prstGeom prst="rect">
            <a:avLst/>
          </a:prstGeom>
          <a:noFill/>
        </p:spPr>
        <p:txBody>
          <a:bodyPr wrap="square" rtlCol="0">
            <a:spAutoFit/>
          </a:bodyPr>
          <a:lstStyle/>
          <a:p>
            <a:r>
              <a:rPr lang="en-US" sz="1200">
                <a:cs typeface="Poppins Medium" pitchFamily="2" charset="77"/>
              </a:rPr>
              <a:t>Creation of webpage</a:t>
            </a:r>
          </a:p>
        </p:txBody>
      </p:sp>
      <p:sp>
        <p:nvSpPr>
          <p:cNvPr id="105" name="Rectangle 104">
            <a:extLst>
              <a:ext uri="{FF2B5EF4-FFF2-40B4-BE49-F238E27FC236}">
                <a16:creationId xmlns:a16="http://schemas.microsoft.com/office/drawing/2014/main" id="{68DEEC0B-0B1B-4C1B-8ED5-BE8C1B686E89}"/>
              </a:ext>
            </a:extLst>
          </p:cNvPr>
          <p:cNvSpPr/>
          <p:nvPr/>
        </p:nvSpPr>
        <p:spPr>
          <a:xfrm>
            <a:off x="5131744" y="3126910"/>
            <a:ext cx="536766" cy="2508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08" name="Straight Connector 107">
            <a:extLst>
              <a:ext uri="{FF2B5EF4-FFF2-40B4-BE49-F238E27FC236}">
                <a16:creationId xmlns:a16="http://schemas.microsoft.com/office/drawing/2014/main" id="{05424FF3-FACA-4DB9-B31E-DB40C5153A22}"/>
              </a:ext>
            </a:extLst>
          </p:cNvPr>
          <p:cNvCxnSpPr>
            <a:cxnSpLocks/>
          </p:cNvCxnSpPr>
          <p:nvPr/>
        </p:nvCxnSpPr>
        <p:spPr>
          <a:xfrm flipV="1">
            <a:off x="5655556" y="1728958"/>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054962E-4E60-4723-96DD-4CDA4C4FC35C}"/>
              </a:ext>
            </a:extLst>
          </p:cNvPr>
          <p:cNvCxnSpPr>
            <a:cxnSpLocks/>
          </p:cNvCxnSpPr>
          <p:nvPr/>
        </p:nvCxnSpPr>
        <p:spPr>
          <a:xfrm flipV="1">
            <a:off x="638903" y="3648375"/>
            <a:ext cx="7203204" cy="1687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BCEB288-9875-479B-BE13-74DAF37003FE}"/>
              </a:ext>
            </a:extLst>
          </p:cNvPr>
          <p:cNvCxnSpPr>
            <a:cxnSpLocks/>
          </p:cNvCxnSpPr>
          <p:nvPr/>
        </p:nvCxnSpPr>
        <p:spPr>
          <a:xfrm flipV="1">
            <a:off x="6207731" y="1761215"/>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C4D5182-050F-4BD7-AEE5-68C97C79F9AE}"/>
              </a:ext>
            </a:extLst>
          </p:cNvPr>
          <p:cNvCxnSpPr>
            <a:cxnSpLocks/>
          </p:cNvCxnSpPr>
          <p:nvPr/>
        </p:nvCxnSpPr>
        <p:spPr>
          <a:xfrm>
            <a:off x="559373" y="2270382"/>
            <a:ext cx="7217893" cy="1313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7756301-B471-44D2-B9F7-966498FDCDA5}"/>
              </a:ext>
            </a:extLst>
          </p:cNvPr>
          <p:cNvCxnSpPr>
            <a:cxnSpLocks/>
          </p:cNvCxnSpPr>
          <p:nvPr/>
        </p:nvCxnSpPr>
        <p:spPr>
          <a:xfrm flipV="1">
            <a:off x="6752203" y="1761215"/>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0C36C2E-E7C5-469E-9B05-F95B1C2A97DF}"/>
              </a:ext>
            </a:extLst>
          </p:cNvPr>
          <p:cNvCxnSpPr>
            <a:cxnSpLocks/>
          </p:cNvCxnSpPr>
          <p:nvPr/>
        </p:nvCxnSpPr>
        <p:spPr>
          <a:xfrm flipV="1">
            <a:off x="7822259" y="1728958"/>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ABA2955-5443-4224-A7F8-DD783D256EBD}"/>
              </a:ext>
            </a:extLst>
          </p:cNvPr>
          <p:cNvCxnSpPr>
            <a:cxnSpLocks/>
          </p:cNvCxnSpPr>
          <p:nvPr/>
        </p:nvCxnSpPr>
        <p:spPr>
          <a:xfrm flipV="1">
            <a:off x="7288972" y="1728958"/>
            <a:ext cx="0" cy="30339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4776EE4-4D7B-48A4-8626-704E49C1C382}"/>
              </a:ext>
            </a:extLst>
          </p:cNvPr>
          <p:cNvCxnSpPr>
            <a:cxnSpLocks/>
          </p:cNvCxnSpPr>
          <p:nvPr/>
        </p:nvCxnSpPr>
        <p:spPr>
          <a:xfrm flipV="1">
            <a:off x="638903" y="4478637"/>
            <a:ext cx="7181584" cy="145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C2888A0-E975-4735-AF8E-5DA73CADF125}"/>
              </a:ext>
            </a:extLst>
          </p:cNvPr>
          <p:cNvCxnSpPr>
            <a:cxnSpLocks/>
          </p:cNvCxnSpPr>
          <p:nvPr/>
        </p:nvCxnSpPr>
        <p:spPr>
          <a:xfrm flipV="1">
            <a:off x="638903" y="3111201"/>
            <a:ext cx="7203204" cy="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651D988D-B725-46D4-A28E-30EF37F31602}"/>
              </a:ext>
            </a:extLst>
          </p:cNvPr>
          <p:cNvSpPr/>
          <p:nvPr/>
        </p:nvSpPr>
        <p:spPr>
          <a:xfrm>
            <a:off x="657277" y="3400465"/>
            <a:ext cx="7172410" cy="257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TextBox 131">
            <a:extLst>
              <a:ext uri="{FF2B5EF4-FFF2-40B4-BE49-F238E27FC236}">
                <a16:creationId xmlns:a16="http://schemas.microsoft.com/office/drawing/2014/main" id="{FC8C0A7F-FDC4-461D-BCF2-83C98B87902C}"/>
              </a:ext>
            </a:extLst>
          </p:cNvPr>
          <p:cNvSpPr txBox="1"/>
          <p:nvPr/>
        </p:nvSpPr>
        <p:spPr>
          <a:xfrm>
            <a:off x="600021" y="3400651"/>
            <a:ext cx="2790261" cy="276999"/>
          </a:xfrm>
          <a:prstGeom prst="rect">
            <a:avLst/>
          </a:prstGeom>
          <a:noFill/>
        </p:spPr>
        <p:txBody>
          <a:bodyPr wrap="square" rtlCol="0">
            <a:spAutoFit/>
          </a:bodyPr>
          <a:lstStyle/>
          <a:p>
            <a:r>
              <a:rPr lang="en-US" sz="1200">
                <a:cs typeface="Poppins Light" pitchFamily="2" charset="77"/>
              </a:rPr>
              <a:t>Web development </a:t>
            </a:r>
          </a:p>
        </p:txBody>
      </p:sp>
      <p:sp>
        <p:nvSpPr>
          <p:cNvPr id="157" name="TextBox 156">
            <a:extLst>
              <a:ext uri="{FF2B5EF4-FFF2-40B4-BE49-F238E27FC236}">
                <a16:creationId xmlns:a16="http://schemas.microsoft.com/office/drawing/2014/main" id="{23408EE2-D094-4659-9625-703AFA371CD7}"/>
              </a:ext>
            </a:extLst>
          </p:cNvPr>
          <p:cNvSpPr txBox="1"/>
          <p:nvPr/>
        </p:nvSpPr>
        <p:spPr>
          <a:xfrm>
            <a:off x="596834" y="2026343"/>
            <a:ext cx="2624567" cy="276999"/>
          </a:xfrm>
          <a:prstGeom prst="rect">
            <a:avLst/>
          </a:prstGeom>
          <a:noFill/>
        </p:spPr>
        <p:txBody>
          <a:bodyPr wrap="square" rtlCol="0">
            <a:spAutoFit/>
          </a:bodyPr>
          <a:lstStyle/>
          <a:p>
            <a:r>
              <a:rPr lang="en-US" sz="1200">
                <a:cs typeface="Poppins Light" pitchFamily="2" charset="77"/>
              </a:rPr>
              <a:t>Weighing scales </a:t>
            </a:r>
          </a:p>
        </p:txBody>
      </p:sp>
      <p:sp>
        <p:nvSpPr>
          <p:cNvPr id="190" name="Isosceles Triangle 189">
            <a:extLst>
              <a:ext uri="{FF2B5EF4-FFF2-40B4-BE49-F238E27FC236}">
                <a16:creationId xmlns:a16="http://schemas.microsoft.com/office/drawing/2014/main" id="{06AF7ACB-8B36-4351-BDBB-F03C17FC3134}"/>
              </a:ext>
            </a:extLst>
          </p:cNvPr>
          <p:cNvSpPr/>
          <p:nvPr/>
        </p:nvSpPr>
        <p:spPr>
          <a:xfrm rot="16200000" flipV="1">
            <a:off x="6390826" y="2810799"/>
            <a:ext cx="3507751" cy="34537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92" name="TextBox 191">
            <a:extLst>
              <a:ext uri="{FF2B5EF4-FFF2-40B4-BE49-F238E27FC236}">
                <a16:creationId xmlns:a16="http://schemas.microsoft.com/office/drawing/2014/main" id="{68B99A35-861C-48BC-95BE-CBD91136979E}"/>
              </a:ext>
            </a:extLst>
          </p:cNvPr>
          <p:cNvSpPr txBox="1"/>
          <p:nvPr/>
        </p:nvSpPr>
        <p:spPr>
          <a:xfrm>
            <a:off x="4506057" y="1478373"/>
            <a:ext cx="572132" cy="276999"/>
          </a:xfrm>
          <a:prstGeom prst="rect">
            <a:avLst/>
          </a:prstGeom>
          <a:noFill/>
        </p:spPr>
        <p:txBody>
          <a:bodyPr wrap="square" rtlCol="0" anchor="ctr">
            <a:spAutoFit/>
          </a:bodyPr>
          <a:lstStyle/>
          <a:p>
            <a:pPr algn="ctr"/>
            <a:r>
              <a:rPr lang="en-US" sz="1200" b="1">
                <a:solidFill>
                  <a:schemeClr val="bg1"/>
                </a:solidFill>
                <a:cs typeface="Poppins" pitchFamily="2" charset="77"/>
              </a:rPr>
              <a:t>Oct</a:t>
            </a:r>
          </a:p>
        </p:txBody>
      </p:sp>
      <p:sp>
        <p:nvSpPr>
          <p:cNvPr id="194" name="TextBox 193">
            <a:extLst>
              <a:ext uri="{FF2B5EF4-FFF2-40B4-BE49-F238E27FC236}">
                <a16:creationId xmlns:a16="http://schemas.microsoft.com/office/drawing/2014/main" id="{8CA403F9-0FF7-43D9-8A26-BD9F0093536A}"/>
              </a:ext>
            </a:extLst>
          </p:cNvPr>
          <p:cNvSpPr txBox="1"/>
          <p:nvPr/>
        </p:nvSpPr>
        <p:spPr>
          <a:xfrm>
            <a:off x="5084382" y="1462831"/>
            <a:ext cx="572132" cy="276999"/>
          </a:xfrm>
          <a:prstGeom prst="rect">
            <a:avLst/>
          </a:prstGeom>
          <a:noFill/>
        </p:spPr>
        <p:txBody>
          <a:bodyPr wrap="square" rtlCol="0" anchor="ctr">
            <a:spAutoFit/>
          </a:bodyPr>
          <a:lstStyle/>
          <a:p>
            <a:pPr algn="ctr"/>
            <a:r>
              <a:rPr lang="en-US" sz="1200" b="1">
                <a:solidFill>
                  <a:schemeClr val="bg1"/>
                </a:solidFill>
                <a:cs typeface="Poppins" pitchFamily="2" charset="77"/>
              </a:rPr>
              <a:t>Nov</a:t>
            </a:r>
          </a:p>
        </p:txBody>
      </p:sp>
      <p:sp>
        <p:nvSpPr>
          <p:cNvPr id="196" name="TextBox 195">
            <a:extLst>
              <a:ext uri="{FF2B5EF4-FFF2-40B4-BE49-F238E27FC236}">
                <a16:creationId xmlns:a16="http://schemas.microsoft.com/office/drawing/2014/main" id="{3A207DC5-0195-40BF-9552-7CC3B98268BC}"/>
              </a:ext>
            </a:extLst>
          </p:cNvPr>
          <p:cNvSpPr txBox="1"/>
          <p:nvPr/>
        </p:nvSpPr>
        <p:spPr>
          <a:xfrm>
            <a:off x="5622438" y="1461919"/>
            <a:ext cx="572132" cy="276999"/>
          </a:xfrm>
          <a:prstGeom prst="rect">
            <a:avLst/>
          </a:prstGeom>
          <a:noFill/>
        </p:spPr>
        <p:txBody>
          <a:bodyPr wrap="square" rtlCol="0" anchor="ctr">
            <a:spAutoFit/>
          </a:bodyPr>
          <a:lstStyle/>
          <a:p>
            <a:pPr algn="ctr"/>
            <a:r>
              <a:rPr lang="en-US" sz="1200" b="1">
                <a:solidFill>
                  <a:schemeClr val="bg1"/>
                </a:solidFill>
                <a:cs typeface="Poppins" pitchFamily="2" charset="77"/>
              </a:rPr>
              <a:t>Dec</a:t>
            </a:r>
          </a:p>
        </p:txBody>
      </p:sp>
      <p:sp>
        <p:nvSpPr>
          <p:cNvPr id="217" name="TextBox 216">
            <a:extLst>
              <a:ext uri="{FF2B5EF4-FFF2-40B4-BE49-F238E27FC236}">
                <a16:creationId xmlns:a16="http://schemas.microsoft.com/office/drawing/2014/main" id="{79408C64-D235-45AC-BDC3-B3F37F168664}"/>
              </a:ext>
            </a:extLst>
          </p:cNvPr>
          <p:cNvSpPr txBox="1"/>
          <p:nvPr/>
        </p:nvSpPr>
        <p:spPr>
          <a:xfrm>
            <a:off x="6187853" y="5629147"/>
            <a:ext cx="620983" cy="276999"/>
          </a:xfrm>
          <a:prstGeom prst="rect">
            <a:avLst/>
          </a:prstGeom>
          <a:noFill/>
        </p:spPr>
        <p:txBody>
          <a:bodyPr wrap="square" rtlCol="0">
            <a:spAutoFit/>
          </a:bodyPr>
          <a:lstStyle/>
          <a:p>
            <a:r>
              <a:rPr lang="en-US" sz="1200" b="1">
                <a:cs typeface="Poppins Light" pitchFamily="2" charset="77"/>
              </a:rPr>
              <a:t>P</a:t>
            </a:r>
          </a:p>
        </p:txBody>
      </p:sp>
      <p:sp>
        <p:nvSpPr>
          <p:cNvPr id="219" name="TextBox 218">
            <a:extLst>
              <a:ext uri="{FF2B5EF4-FFF2-40B4-BE49-F238E27FC236}">
                <a16:creationId xmlns:a16="http://schemas.microsoft.com/office/drawing/2014/main" id="{F8FAE64C-2520-494A-9167-3091F72C4788}"/>
              </a:ext>
            </a:extLst>
          </p:cNvPr>
          <p:cNvSpPr txBox="1"/>
          <p:nvPr/>
        </p:nvSpPr>
        <p:spPr>
          <a:xfrm>
            <a:off x="6310577" y="5819310"/>
            <a:ext cx="1360791" cy="461665"/>
          </a:xfrm>
          <a:prstGeom prst="rect">
            <a:avLst/>
          </a:prstGeom>
          <a:noFill/>
        </p:spPr>
        <p:txBody>
          <a:bodyPr wrap="square" rtlCol="0">
            <a:spAutoFit/>
          </a:bodyPr>
          <a:lstStyle/>
          <a:p>
            <a:r>
              <a:rPr lang="en-US" sz="1200">
                <a:cs typeface="Poppins Light" pitchFamily="2" charset="77"/>
              </a:rPr>
              <a:t>Prototype developed</a:t>
            </a:r>
          </a:p>
        </p:txBody>
      </p:sp>
      <p:sp>
        <p:nvSpPr>
          <p:cNvPr id="221" name="TextBox 220">
            <a:extLst>
              <a:ext uri="{FF2B5EF4-FFF2-40B4-BE49-F238E27FC236}">
                <a16:creationId xmlns:a16="http://schemas.microsoft.com/office/drawing/2014/main" id="{99C95602-FD79-4D6D-AAA9-42A3DE78DEB1}"/>
              </a:ext>
            </a:extLst>
          </p:cNvPr>
          <p:cNvSpPr txBox="1"/>
          <p:nvPr/>
        </p:nvSpPr>
        <p:spPr>
          <a:xfrm>
            <a:off x="4689328" y="2001933"/>
            <a:ext cx="620983" cy="276999"/>
          </a:xfrm>
          <a:prstGeom prst="rect">
            <a:avLst/>
          </a:prstGeom>
          <a:noFill/>
        </p:spPr>
        <p:txBody>
          <a:bodyPr wrap="square" rtlCol="0">
            <a:spAutoFit/>
          </a:bodyPr>
          <a:lstStyle/>
          <a:p>
            <a:r>
              <a:rPr lang="en-US" sz="1200" b="1">
                <a:cs typeface="Poppins Light" pitchFamily="2" charset="77"/>
              </a:rPr>
              <a:t>P</a:t>
            </a:r>
          </a:p>
        </p:txBody>
      </p:sp>
      <p:sp>
        <p:nvSpPr>
          <p:cNvPr id="223" name="TextBox 222">
            <a:extLst>
              <a:ext uri="{FF2B5EF4-FFF2-40B4-BE49-F238E27FC236}">
                <a16:creationId xmlns:a16="http://schemas.microsoft.com/office/drawing/2014/main" id="{08D69346-A234-4C93-AA2D-6032526A0AD8}"/>
              </a:ext>
            </a:extLst>
          </p:cNvPr>
          <p:cNvSpPr txBox="1"/>
          <p:nvPr/>
        </p:nvSpPr>
        <p:spPr>
          <a:xfrm>
            <a:off x="4709485" y="2284961"/>
            <a:ext cx="620983" cy="276999"/>
          </a:xfrm>
          <a:prstGeom prst="rect">
            <a:avLst/>
          </a:prstGeom>
          <a:noFill/>
        </p:spPr>
        <p:txBody>
          <a:bodyPr wrap="square" rtlCol="0">
            <a:spAutoFit/>
          </a:bodyPr>
          <a:lstStyle/>
          <a:p>
            <a:r>
              <a:rPr lang="en-US" sz="1200" b="1" dirty="0">
                <a:cs typeface="Poppins Light" pitchFamily="2" charset="77"/>
              </a:rPr>
              <a:t>P</a:t>
            </a:r>
          </a:p>
        </p:txBody>
      </p:sp>
      <p:sp>
        <p:nvSpPr>
          <p:cNvPr id="224" name="TextBox 223">
            <a:extLst>
              <a:ext uri="{FF2B5EF4-FFF2-40B4-BE49-F238E27FC236}">
                <a16:creationId xmlns:a16="http://schemas.microsoft.com/office/drawing/2014/main" id="{1BB8A907-C881-4CC6-8B09-7F1B4F9E4DB7}"/>
              </a:ext>
            </a:extLst>
          </p:cNvPr>
          <p:cNvSpPr txBox="1"/>
          <p:nvPr/>
        </p:nvSpPr>
        <p:spPr>
          <a:xfrm>
            <a:off x="4705816" y="2838421"/>
            <a:ext cx="620983" cy="276999"/>
          </a:xfrm>
          <a:prstGeom prst="rect">
            <a:avLst/>
          </a:prstGeom>
          <a:noFill/>
        </p:spPr>
        <p:txBody>
          <a:bodyPr wrap="square" rtlCol="0">
            <a:spAutoFit/>
          </a:bodyPr>
          <a:lstStyle/>
          <a:p>
            <a:r>
              <a:rPr lang="en-US" sz="1200" b="1">
                <a:cs typeface="Poppins Light" pitchFamily="2" charset="77"/>
              </a:rPr>
              <a:t>P</a:t>
            </a:r>
          </a:p>
        </p:txBody>
      </p:sp>
      <p:sp>
        <p:nvSpPr>
          <p:cNvPr id="225" name="TextBox 224">
            <a:extLst>
              <a:ext uri="{FF2B5EF4-FFF2-40B4-BE49-F238E27FC236}">
                <a16:creationId xmlns:a16="http://schemas.microsoft.com/office/drawing/2014/main" id="{1D0BB8EC-9A27-412E-85E9-5343371882A6}"/>
              </a:ext>
            </a:extLst>
          </p:cNvPr>
          <p:cNvSpPr txBox="1"/>
          <p:nvPr/>
        </p:nvSpPr>
        <p:spPr>
          <a:xfrm>
            <a:off x="4189493" y="3111963"/>
            <a:ext cx="620983" cy="276999"/>
          </a:xfrm>
          <a:prstGeom prst="rect">
            <a:avLst/>
          </a:prstGeom>
          <a:noFill/>
        </p:spPr>
        <p:txBody>
          <a:bodyPr wrap="square" rtlCol="0">
            <a:spAutoFit/>
          </a:bodyPr>
          <a:lstStyle/>
          <a:p>
            <a:r>
              <a:rPr lang="en-US" sz="1200" b="1">
                <a:cs typeface="Poppins Light" pitchFamily="2" charset="77"/>
              </a:rPr>
              <a:t>P</a:t>
            </a:r>
          </a:p>
        </p:txBody>
      </p:sp>
      <p:sp>
        <p:nvSpPr>
          <p:cNvPr id="226" name="TextBox 225">
            <a:extLst>
              <a:ext uri="{FF2B5EF4-FFF2-40B4-BE49-F238E27FC236}">
                <a16:creationId xmlns:a16="http://schemas.microsoft.com/office/drawing/2014/main" id="{CE9852FB-0106-4D1F-8F3C-388BFF832D84}"/>
              </a:ext>
            </a:extLst>
          </p:cNvPr>
          <p:cNvSpPr txBox="1"/>
          <p:nvPr/>
        </p:nvSpPr>
        <p:spPr>
          <a:xfrm>
            <a:off x="4208041" y="3660158"/>
            <a:ext cx="620983" cy="276999"/>
          </a:xfrm>
          <a:prstGeom prst="rect">
            <a:avLst/>
          </a:prstGeom>
          <a:noFill/>
        </p:spPr>
        <p:txBody>
          <a:bodyPr wrap="square" rtlCol="0">
            <a:spAutoFit/>
          </a:bodyPr>
          <a:lstStyle/>
          <a:p>
            <a:r>
              <a:rPr lang="en-US" sz="1200" b="1">
                <a:cs typeface="Poppins Light" pitchFamily="2" charset="77"/>
              </a:rPr>
              <a:t>P</a:t>
            </a:r>
          </a:p>
        </p:txBody>
      </p:sp>
      <p:sp>
        <p:nvSpPr>
          <p:cNvPr id="269" name="Rectangle 268">
            <a:extLst>
              <a:ext uri="{FF2B5EF4-FFF2-40B4-BE49-F238E27FC236}">
                <a16:creationId xmlns:a16="http://schemas.microsoft.com/office/drawing/2014/main" id="{569FCF0D-4D13-4664-A846-69522AD7A7EC}"/>
              </a:ext>
            </a:extLst>
          </p:cNvPr>
          <p:cNvSpPr/>
          <p:nvPr/>
        </p:nvSpPr>
        <p:spPr>
          <a:xfrm>
            <a:off x="5661350" y="4486561"/>
            <a:ext cx="539684" cy="24706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1" name="Rectangle 270">
            <a:extLst>
              <a:ext uri="{FF2B5EF4-FFF2-40B4-BE49-F238E27FC236}">
                <a16:creationId xmlns:a16="http://schemas.microsoft.com/office/drawing/2014/main" id="{B40E8F86-28B4-4E21-A56F-73AA35CFDF47}"/>
              </a:ext>
            </a:extLst>
          </p:cNvPr>
          <p:cNvSpPr/>
          <p:nvPr/>
        </p:nvSpPr>
        <p:spPr>
          <a:xfrm>
            <a:off x="9322821" y="1699525"/>
            <a:ext cx="2358447" cy="1271665"/>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The prototypes have already been developed for all the technical components. The main focus will be on integration of these components henceforth</a:t>
            </a:r>
          </a:p>
        </p:txBody>
      </p:sp>
      <p:sp>
        <p:nvSpPr>
          <p:cNvPr id="272" name="Rectangle 271">
            <a:extLst>
              <a:ext uri="{FF2B5EF4-FFF2-40B4-BE49-F238E27FC236}">
                <a16:creationId xmlns:a16="http://schemas.microsoft.com/office/drawing/2014/main" id="{4FD15875-D8C9-4211-AB99-12D3FC01F08D}"/>
              </a:ext>
            </a:extLst>
          </p:cNvPr>
          <p:cNvSpPr/>
          <p:nvPr/>
        </p:nvSpPr>
        <p:spPr>
          <a:xfrm>
            <a:off x="9381405" y="3258043"/>
            <a:ext cx="2287490" cy="1271665"/>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As seen, the entire integrated solution can be rolled out be January 2021, and awareness campaigns in schools can start from Dec 2020</a:t>
            </a:r>
          </a:p>
        </p:txBody>
      </p:sp>
      <p:pic>
        <p:nvPicPr>
          <p:cNvPr id="274" name="Graphic 273" descr="Race Flag">
            <a:extLst>
              <a:ext uri="{FF2B5EF4-FFF2-40B4-BE49-F238E27FC236}">
                <a16:creationId xmlns:a16="http://schemas.microsoft.com/office/drawing/2014/main" id="{57A6C0BF-0059-4ED6-B0BA-09C8B4A4B6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4756" y="3317507"/>
            <a:ext cx="743515" cy="743515"/>
          </a:xfrm>
          <a:prstGeom prst="rect">
            <a:avLst/>
          </a:prstGeom>
        </p:spPr>
      </p:pic>
      <p:pic>
        <p:nvPicPr>
          <p:cNvPr id="276" name="Graphic 275" descr="Link">
            <a:extLst>
              <a:ext uri="{FF2B5EF4-FFF2-40B4-BE49-F238E27FC236}">
                <a16:creationId xmlns:a16="http://schemas.microsoft.com/office/drawing/2014/main" id="{8E7609D2-D503-4FB4-BEC3-34F548D22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91573" y="2005361"/>
            <a:ext cx="716698" cy="716698"/>
          </a:xfrm>
          <a:prstGeom prst="rect">
            <a:avLst/>
          </a:prstGeom>
        </p:spPr>
      </p:pic>
    </p:spTree>
    <p:extLst>
      <p:ext uri="{BB962C8B-B14F-4D97-AF65-F5344CB8AC3E}">
        <p14:creationId xmlns:p14="http://schemas.microsoft.com/office/powerpoint/2010/main" val="193011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Six Data Analytics and Business Intelligence Trends to Fire Up Your Business">
            <a:extLst>
              <a:ext uri="{FF2B5EF4-FFF2-40B4-BE49-F238E27FC236}">
                <a16:creationId xmlns:a16="http://schemas.microsoft.com/office/drawing/2014/main" id="{952CB226-BF7D-41F1-8B7A-C905C374D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678" y="3569264"/>
            <a:ext cx="2855107" cy="8868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You Should Know About ID Card Readers - PDI">
            <a:extLst>
              <a:ext uri="{FF2B5EF4-FFF2-40B4-BE49-F238E27FC236}">
                <a16:creationId xmlns:a16="http://schemas.microsoft.com/office/drawing/2014/main" id="{0402F981-8BE3-490C-B3E5-05AECCBE1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1032" y="3581039"/>
            <a:ext cx="2494171" cy="86601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A picture containing drawing, light&#10;&#10;Description automatically generated">
            <a:extLst>
              <a:ext uri="{FF2B5EF4-FFF2-40B4-BE49-F238E27FC236}">
                <a16:creationId xmlns:a16="http://schemas.microsoft.com/office/drawing/2014/main" id="{D2487613-6AD1-42A8-9080-8DEC769339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6496" y="3571010"/>
            <a:ext cx="914400" cy="914400"/>
          </a:xfrm>
          <a:prstGeom prst="rect">
            <a:avLst/>
          </a:prstGeom>
        </p:spPr>
      </p:pic>
      <p:sp>
        <p:nvSpPr>
          <p:cNvPr id="3" name="Slide Number Placeholder 5">
            <a:extLst>
              <a:ext uri="{FF2B5EF4-FFF2-40B4-BE49-F238E27FC236}">
                <a16:creationId xmlns:a16="http://schemas.microsoft.com/office/drawing/2014/main" id="{CC5F1595-7C29-4EAF-8559-1603B386CE36}"/>
              </a:ext>
            </a:extLst>
          </p:cNvPr>
          <p:cNvSpPr txBox="1">
            <a:spLocks/>
          </p:cNvSpPr>
          <p:nvPr/>
        </p:nvSpPr>
        <p:spPr>
          <a:xfrm>
            <a:off x="11822558" y="6462071"/>
            <a:ext cx="3694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5D20A0-B3EF-4396-8888-03D8D9281B5E}" type="slidenum">
              <a:rPr lang="en-SG" smtClean="0">
                <a:latin typeface="Century Gothic" panose="020B0502020202020204" pitchFamily="34" charset="0"/>
              </a:rPr>
              <a:pPr/>
              <a:t>2</a:t>
            </a:fld>
            <a:endParaRPr lang="en-SG">
              <a:latin typeface="Century Gothic" panose="020B0502020202020204" pitchFamily="34" charset="0"/>
            </a:endParaRPr>
          </a:p>
        </p:txBody>
      </p:sp>
      <p:sp>
        <p:nvSpPr>
          <p:cNvPr id="4" name="Title 1">
            <a:extLst>
              <a:ext uri="{FF2B5EF4-FFF2-40B4-BE49-F238E27FC236}">
                <a16:creationId xmlns:a16="http://schemas.microsoft.com/office/drawing/2014/main" id="{6243A4B8-01E7-45B3-8014-BC2A828C72CE}"/>
              </a:ext>
            </a:extLst>
          </p:cNvPr>
          <p:cNvSpPr>
            <a:spLocks noGrp="1"/>
          </p:cNvSpPr>
          <p:nvPr>
            <p:ph type="title"/>
          </p:nvPr>
        </p:nvSpPr>
        <p:spPr>
          <a:xfrm>
            <a:off x="266601" y="192009"/>
            <a:ext cx="9896302" cy="604693"/>
          </a:xfrm>
        </p:spPr>
        <p:txBody>
          <a:bodyPr/>
          <a:lstStyle/>
          <a:p>
            <a:r>
              <a:rPr lang="en-SG" sz="2400">
                <a:latin typeface="Century Gothic" panose="020B0502020202020204" pitchFamily="34" charset="0"/>
              </a:rPr>
              <a:t>Executive Summary </a:t>
            </a:r>
          </a:p>
        </p:txBody>
      </p:sp>
      <p:sp>
        <p:nvSpPr>
          <p:cNvPr id="9" name="Rectangle 8">
            <a:extLst>
              <a:ext uri="{FF2B5EF4-FFF2-40B4-BE49-F238E27FC236}">
                <a16:creationId xmlns:a16="http://schemas.microsoft.com/office/drawing/2014/main" id="{26959D9A-DFBA-4FE5-A31D-61E99DE181A6}"/>
              </a:ext>
            </a:extLst>
          </p:cNvPr>
          <p:cNvSpPr/>
          <p:nvPr/>
        </p:nvSpPr>
        <p:spPr>
          <a:xfrm>
            <a:off x="5618989" y="1940899"/>
            <a:ext cx="2477071" cy="543333"/>
          </a:xfrm>
          <a:prstGeom prst="rect">
            <a:avLst/>
          </a:prstGeom>
          <a:solidFill>
            <a:srgbClr val="457B9D"/>
          </a:solidFill>
          <a:ln w="12700" cap="flat" cmpd="sng" algn="ctr">
            <a:noFill/>
            <a:prstDash val="solid"/>
            <a:miter lim="800000"/>
          </a:ln>
          <a:effectLst/>
        </p:spPr>
        <p:txBody>
          <a:bodyPr rtlCol="0" anchor="ctr"/>
          <a:lstStyle/>
          <a:p>
            <a:pPr algn="ctr" defTabSz="914400"/>
            <a:r>
              <a:rPr lang="en-US" sz="1200" dirty="0">
                <a:solidFill>
                  <a:schemeClr val="bg1"/>
                </a:solidFill>
                <a:latin typeface="Century Gothic" panose="020B0502020202020204" pitchFamily="34" charset="0"/>
              </a:rPr>
              <a:t>Lack of </a:t>
            </a:r>
            <a:r>
              <a:rPr lang="en-US" sz="1200" b="1" dirty="0">
                <a:solidFill>
                  <a:schemeClr val="bg1"/>
                </a:solidFill>
                <a:latin typeface="Century Gothic" panose="020B0502020202020204" pitchFamily="34" charset="0"/>
              </a:rPr>
              <a:t>long-term support </a:t>
            </a:r>
            <a:r>
              <a:rPr lang="en-US" sz="1200" dirty="0">
                <a:solidFill>
                  <a:schemeClr val="bg1"/>
                </a:solidFill>
                <a:latin typeface="Century Gothic" panose="020B0502020202020204" pitchFamily="34" charset="0"/>
              </a:rPr>
              <a:t>for small enterprises</a:t>
            </a:r>
            <a:endParaRPr lang="en-SG" sz="1200" kern="0" dirty="0">
              <a:solidFill>
                <a:schemeClr val="bg1"/>
              </a:solidFill>
              <a:latin typeface="Century Gothic" panose="020B0502020202020204" pitchFamily="34" charset="0"/>
            </a:endParaRPr>
          </a:p>
        </p:txBody>
      </p:sp>
      <p:sp>
        <p:nvSpPr>
          <p:cNvPr id="10" name="Rectangle 9">
            <a:extLst>
              <a:ext uri="{FF2B5EF4-FFF2-40B4-BE49-F238E27FC236}">
                <a16:creationId xmlns:a16="http://schemas.microsoft.com/office/drawing/2014/main" id="{DBE0605B-D0F8-41A1-AF28-4E3C3A0A571F}"/>
              </a:ext>
            </a:extLst>
          </p:cNvPr>
          <p:cNvSpPr/>
          <p:nvPr/>
        </p:nvSpPr>
        <p:spPr>
          <a:xfrm>
            <a:off x="8437084" y="1940899"/>
            <a:ext cx="2852981" cy="553068"/>
          </a:xfrm>
          <a:prstGeom prst="rect">
            <a:avLst/>
          </a:prstGeom>
          <a:solidFill>
            <a:srgbClr val="457B9D"/>
          </a:solidFill>
          <a:ln w="12700" cap="flat" cmpd="sng" algn="ctr">
            <a:noFill/>
            <a:prstDash val="solid"/>
            <a:miter lim="800000"/>
          </a:ln>
          <a:effectLst/>
        </p:spPr>
        <p:txBody>
          <a:bodyPr rtlCol="0" anchor="ctr"/>
          <a:lstStyle/>
          <a:p>
            <a:pPr algn="ctr">
              <a:defRPr/>
            </a:pPr>
            <a:r>
              <a:rPr lang="en-SG" sz="1200" b="1" kern="0" dirty="0">
                <a:solidFill>
                  <a:schemeClr val="bg1"/>
                </a:solidFill>
                <a:latin typeface="Century Gothic" panose="020B0502020202020204" pitchFamily="34" charset="0"/>
              </a:rPr>
              <a:t>Operational issues </a:t>
            </a:r>
            <a:r>
              <a:rPr lang="en-SG" sz="1200" kern="0" dirty="0">
                <a:solidFill>
                  <a:schemeClr val="bg1"/>
                </a:solidFill>
                <a:latin typeface="Century Gothic" panose="020B0502020202020204" pitchFamily="34" charset="0"/>
              </a:rPr>
              <a:t>are a leading cause of early failure</a:t>
            </a:r>
          </a:p>
        </p:txBody>
      </p:sp>
      <p:sp>
        <p:nvSpPr>
          <p:cNvPr id="11" name="Rectangle 10">
            <a:extLst>
              <a:ext uri="{FF2B5EF4-FFF2-40B4-BE49-F238E27FC236}">
                <a16:creationId xmlns:a16="http://schemas.microsoft.com/office/drawing/2014/main" id="{8D955010-6CD9-4C2F-9A5B-69127688A678}"/>
              </a:ext>
            </a:extLst>
          </p:cNvPr>
          <p:cNvSpPr/>
          <p:nvPr/>
        </p:nvSpPr>
        <p:spPr>
          <a:xfrm>
            <a:off x="8437082" y="3562350"/>
            <a:ext cx="2855107" cy="886849"/>
          </a:xfrm>
          <a:prstGeom prst="rect">
            <a:avLst/>
          </a:prstGeom>
          <a:solidFill>
            <a:schemeClr val="accent1">
              <a:lumMod val="20000"/>
              <a:lumOff val="80000"/>
            </a:schemeClr>
          </a:solidFill>
          <a:ln w="28575" cap="flat" cmpd="sng" algn="ctr">
            <a:noFill/>
            <a:prstDash val="solid"/>
            <a:miter lim="800000"/>
          </a:ln>
          <a:effectLst/>
        </p:spPr>
        <p:txBody>
          <a:bodyPr rtlCol="0" anchor="ctr"/>
          <a:lstStyle/>
          <a:p>
            <a:pPr algn="ctr"/>
            <a:r>
              <a:rPr lang="en-US" sz="1200" dirty="0">
                <a:solidFill>
                  <a:schemeClr val="tx2"/>
                </a:solidFill>
                <a:latin typeface="Century Gothic" panose="020B0502020202020204" pitchFamily="34" charset="0"/>
                <a:cs typeface="Calibri"/>
              </a:rPr>
              <a:t>Provides a</a:t>
            </a:r>
            <a:r>
              <a:rPr lang="en-US" sz="1200" b="1" dirty="0">
                <a:solidFill>
                  <a:schemeClr val="tx2"/>
                </a:solidFill>
                <a:latin typeface="Century Gothic" panose="020B0502020202020204" pitchFamily="34" charset="0"/>
                <a:cs typeface="Calibri"/>
              </a:rPr>
              <a:t> digital asset management tool </a:t>
            </a:r>
            <a:r>
              <a:rPr lang="en-US" sz="1200" dirty="0">
                <a:solidFill>
                  <a:schemeClr val="tx2"/>
                </a:solidFill>
                <a:latin typeface="Century Gothic" panose="020B0502020202020204" pitchFamily="34" charset="0"/>
                <a:cs typeface="Calibri"/>
              </a:rPr>
              <a:t>that can be used to assist with</a:t>
            </a:r>
            <a:r>
              <a:rPr lang="en-US" sz="1200" b="1" dirty="0">
                <a:solidFill>
                  <a:schemeClr val="tx2"/>
                </a:solidFill>
                <a:latin typeface="Century Gothic" panose="020B0502020202020204" pitchFamily="34" charset="0"/>
                <a:cs typeface="Calibri"/>
              </a:rPr>
              <a:t> operations </a:t>
            </a:r>
          </a:p>
        </p:txBody>
      </p:sp>
      <p:sp>
        <p:nvSpPr>
          <p:cNvPr id="12" name="Rectangle 11">
            <a:extLst>
              <a:ext uri="{FF2B5EF4-FFF2-40B4-BE49-F238E27FC236}">
                <a16:creationId xmlns:a16="http://schemas.microsoft.com/office/drawing/2014/main" id="{242B59EB-A1AE-4146-ABB0-0FCCA26A24AB}"/>
              </a:ext>
            </a:extLst>
          </p:cNvPr>
          <p:cNvSpPr/>
          <p:nvPr/>
        </p:nvSpPr>
        <p:spPr>
          <a:xfrm>
            <a:off x="2890457" y="3561954"/>
            <a:ext cx="2477073" cy="886849"/>
          </a:xfrm>
          <a:prstGeom prst="rect">
            <a:avLst/>
          </a:prstGeom>
          <a:solidFill>
            <a:schemeClr val="accent1">
              <a:lumMod val="20000"/>
              <a:lumOff val="80000"/>
            </a:schemeClr>
          </a:solidFill>
          <a:ln w="28575" cap="flat" cmpd="sng" algn="ctr">
            <a:noFill/>
            <a:prstDash val="solid"/>
            <a:miter lim="800000"/>
          </a:ln>
          <a:effectLst/>
        </p:spPr>
        <p:txBody>
          <a:bodyPr rtlCol="0" anchor="ctr"/>
          <a:lstStyle/>
          <a:p>
            <a:pPr algn="ctr" defTabSz="914400">
              <a:defRPr/>
            </a:pPr>
            <a:r>
              <a:rPr lang="en-SG" sz="1200" dirty="0">
                <a:solidFill>
                  <a:schemeClr val="tx2"/>
                </a:solidFill>
                <a:latin typeface="Century Gothic" panose="020B0502020202020204" pitchFamily="34" charset="0"/>
                <a:cs typeface="Calibri"/>
              </a:rPr>
              <a:t>Uses crowdfunding to </a:t>
            </a:r>
            <a:r>
              <a:rPr lang="en-SG" sz="1200" b="1" dirty="0">
                <a:solidFill>
                  <a:schemeClr val="tx2"/>
                </a:solidFill>
                <a:latin typeface="Century Gothic" panose="020B0502020202020204" pitchFamily="34" charset="0"/>
                <a:cs typeface="Calibri"/>
              </a:rPr>
              <a:t>provide start-up capital</a:t>
            </a:r>
            <a:r>
              <a:rPr lang="en-SG" sz="1200" dirty="0">
                <a:solidFill>
                  <a:schemeClr val="tx2"/>
                </a:solidFill>
                <a:latin typeface="Century Gothic" panose="020B0502020202020204" pitchFamily="34" charset="0"/>
                <a:cs typeface="Calibri"/>
              </a:rPr>
              <a:t> to </a:t>
            </a:r>
            <a:r>
              <a:rPr lang="en-SG" sz="1200" b="1" dirty="0">
                <a:solidFill>
                  <a:schemeClr val="tx2"/>
                </a:solidFill>
                <a:latin typeface="Century Gothic" panose="020B0502020202020204" pitchFamily="34" charset="0"/>
                <a:cs typeface="Calibri"/>
              </a:rPr>
              <a:t>small, underserved enterprises</a:t>
            </a:r>
          </a:p>
        </p:txBody>
      </p:sp>
      <p:sp>
        <p:nvSpPr>
          <p:cNvPr id="13" name="Rectangle 12">
            <a:extLst>
              <a:ext uri="{FF2B5EF4-FFF2-40B4-BE49-F238E27FC236}">
                <a16:creationId xmlns:a16="http://schemas.microsoft.com/office/drawing/2014/main" id="{7E2CE4E9-1B77-43BC-BA9E-A7FDE1D460E7}"/>
              </a:ext>
            </a:extLst>
          </p:cNvPr>
          <p:cNvSpPr/>
          <p:nvPr/>
        </p:nvSpPr>
        <p:spPr>
          <a:xfrm>
            <a:off x="5618990" y="3571010"/>
            <a:ext cx="2534554" cy="877794"/>
          </a:xfrm>
          <a:prstGeom prst="rect">
            <a:avLst/>
          </a:prstGeom>
          <a:solidFill>
            <a:schemeClr val="accent1">
              <a:lumMod val="20000"/>
              <a:lumOff val="80000"/>
            </a:schemeClr>
          </a:solidFill>
          <a:ln w="28575" cap="flat" cmpd="sng" algn="ctr">
            <a:noFill/>
            <a:prstDash val="solid"/>
            <a:miter lim="800000"/>
          </a:ln>
          <a:effectLst/>
        </p:spPr>
        <p:txBody>
          <a:bodyPr rtlCol="0" anchor="ctr"/>
          <a:lstStyle/>
          <a:p>
            <a:pPr algn="ctr"/>
            <a:r>
              <a:rPr lang="en-SG" sz="1200" dirty="0">
                <a:solidFill>
                  <a:schemeClr val="tx2"/>
                </a:solidFill>
                <a:latin typeface="Century Gothic" panose="020B0502020202020204" pitchFamily="34" charset="0"/>
                <a:cs typeface="Calibri"/>
              </a:rPr>
              <a:t>Leverages Goldman Sachs’ </a:t>
            </a:r>
            <a:r>
              <a:rPr lang="en-SG" sz="1200" b="1" dirty="0">
                <a:solidFill>
                  <a:schemeClr val="tx2"/>
                </a:solidFill>
                <a:latin typeface="Century Gothic" panose="020B0502020202020204" pitchFamily="34" charset="0"/>
                <a:cs typeface="Calibri"/>
              </a:rPr>
              <a:t>strong financial foundation </a:t>
            </a:r>
            <a:r>
              <a:rPr lang="en-SG" sz="1200" dirty="0">
                <a:solidFill>
                  <a:schemeClr val="tx2"/>
                </a:solidFill>
                <a:latin typeface="Century Gothic" panose="020B0502020202020204" pitchFamily="34" charset="0"/>
                <a:cs typeface="Calibri"/>
              </a:rPr>
              <a:t>to </a:t>
            </a:r>
            <a:r>
              <a:rPr lang="en-SG" sz="1200" b="1" dirty="0">
                <a:solidFill>
                  <a:schemeClr val="tx2"/>
                </a:solidFill>
                <a:latin typeface="Century Gothic" panose="020B0502020202020204" pitchFamily="34" charset="0"/>
                <a:cs typeface="Calibri"/>
              </a:rPr>
              <a:t>provide accreditation </a:t>
            </a:r>
            <a:r>
              <a:rPr lang="en-SG" sz="1200" dirty="0">
                <a:solidFill>
                  <a:schemeClr val="tx2"/>
                </a:solidFill>
                <a:latin typeface="Century Gothic" panose="020B0502020202020204" pitchFamily="34" charset="0"/>
                <a:cs typeface="Calibri"/>
              </a:rPr>
              <a:t>to small businesses </a:t>
            </a:r>
          </a:p>
        </p:txBody>
      </p:sp>
      <p:sp>
        <p:nvSpPr>
          <p:cNvPr id="14" name="Rectangle 13">
            <a:extLst>
              <a:ext uri="{FF2B5EF4-FFF2-40B4-BE49-F238E27FC236}">
                <a16:creationId xmlns:a16="http://schemas.microsoft.com/office/drawing/2014/main" id="{0C10F171-2A6C-4C15-B1C1-B78113EF0F68}"/>
              </a:ext>
            </a:extLst>
          </p:cNvPr>
          <p:cNvSpPr/>
          <p:nvPr/>
        </p:nvSpPr>
        <p:spPr>
          <a:xfrm>
            <a:off x="2888333" y="1940899"/>
            <a:ext cx="2389633" cy="543333"/>
          </a:xfrm>
          <a:prstGeom prst="rect">
            <a:avLst/>
          </a:prstGeom>
          <a:solidFill>
            <a:srgbClr val="457B9D"/>
          </a:solidFill>
          <a:ln w="12700" cap="flat" cmpd="sng" algn="ctr">
            <a:noFill/>
            <a:prstDash val="solid"/>
            <a:miter lim="800000"/>
          </a:ln>
          <a:effectLst/>
        </p:spPr>
        <p:txBody>
          <a:bodyPr rtlCol="0" anchor="ctr"/>
          <a:lstStyle/>
          <a:p>
            <a:pPr algn="ctr" defTabSz="914400"/>
            <a:r>
              <a:rPr lang="en-SG" sz="1200" kern="0" dirty="0">
                <a:solidFill>
                  <a:schemeClr val="bg1"/>
                </a:solidFill>
                <a:latin typeface="Century Gothic" panose="020B0502020202020204" pitchFamily="34" charset="0"/>
              </a:rPr>
              <a:t>Inability for small businesses to </a:t>
            </a:r>
            <a:r>
              <a:rPr lang="en-SG" sz="1200" b="1" kern="0" dirty="0">
                <a:solidFill>
                  <a:schemeClr val="bg1"/>
                </a:solidFill>
                <a:latin typeface="Century Gothic" panose="020B0502020202020204" pitchFamily="34" charset="0"/>
              </a:rPr>
              <a:t>raise capital</a:t>
            </a:r>
          </a:p>
        </p:txBody>
      </p:sp>
      <p:sp>
        <p:nvSpPr>
          <p:cNvPr id="15" name="Rectangle 14">
            <a:extLst>
              <a:ext uri="{FF2B5EF4-FFF2-40B4-BE49-F238E27FC236}">
                <a16:creationId xmlns:a16="http://schemas.microsoft.com/office/drawing/2014/main" id="{0D12F48E-7869-4559-9AF1-962EEE04FCE5}"/>
              </a:ext>
            </a:extLst>
          </p:cNvPr>
          <p:cNvSpPr/>
          <p:nvPr/>
        </p:nvSpPr>
        <p:spPr>
          <a:xfrm>
            <a:off x="1440058" y="1951849"/>
            <a:ext cx="1262130" cy="587955"/>
          </a:xfrm>
          <a:prstGeom prst="rect">
            <a:avLst/>
          </a:prstGeom>
          <a:noFill/>
          <a:ln w="12700" cap="flat" cmpd="sng" algn="ctr">
            <a:noFill/>
            <a:prstDash val="solid"/>
            <a:miter lim="800000"/>
          </a:ln>
          <a:effectLst/>
        </p:spPr>
        <p:txBody>
          <a:bodyPr rtlCol="0" anchor="ctr"/>
          <a:lstStyle/>
          <a:p>
            <a:r>
              <a:rPr lang="en-SG" sz="1400" b="1" kern="0">
                <a:latin typeface="Century Gothic" panose="020B0502020202020204" pitchFamily="34" charset="0"/>
              </a:rPr>
              <a:t>Key issues identified</a:t>
            </a:r>
          </a:p>
        </p:txBody>
      </p:sp>
      <p:sp>
        <p:nvSpPr>
          <p:cNvPr id="16" name="Rectangle 15">
            <a:extLst>
              <a:ext uri="{FF2B5EF4-FFF2-40B4-BE49-F238E27FC236}">
                <a16:creationId xmlns:a16="http://schemas.microsoft.com/office/drawing/2014/main" id="{FB994E38-5372-4526-BB68-27C0EAE7B29E}"/>
              </a:ext>
            </a:extLst>
          </p:cNvPr>
          <p:cNvSpPr/>
          <p:nvPr/>
        </p:nvSpPr>
        <p:spPr>
          <a:xfrm>
            <a:off x="1452511" y="3743325"/>
            <a:ext cx="1262130" cy="587955"/>
          </a:xfrm>
          <a:prstGeom prst="rect">
            <a:avLst/>
          </a:prstGeom>
          <a:noFill/>
          <a:ln w="12700" cap="flat" cmpd="sng" algn="ctr">
            <a:noFill/>
            <a:prstDash val="solid"/>
            <a:miter lim="800000"/>
          </a:ln>
          <a:effectLst/>
        </p:spPr>
        <p:txBody>
          <a:bodyPr rtlCol="0" anchor="ctr"/>
          <a:lstStyle/>
          <a:p>
            <a:pPr defTabSz="914400">
              <a:defRPr/>
            </a:pPr>
            <a:r>
              <a:rPr lang="en-SG" sz="1400" b="1" kern="0">
                <a:latin typeface="Century Gothic" panose="020B0502020202020204" pitchFamily="34" charset="0"/>
              </a:rPr>
              <a:t>3-pronged approach</a:t>
            </a:r>
          </a:p>
        </p:txBody>
      </p:sp>
      <p:sp>
        <p:nvSpPr>
          <p:cNvPr id="17" name="Rectangle 16">
            <a:extLst>
              <a:ext uri="{FF2B5EF4-FFF2-40B4-BE49-F238E27FC236}">
                <a16:creationId xmlns:a16="http://schemas.microsoft.com/office/drawing/2014/main" id="{5B005A1A-4485-4673-AC33-F93A1F6C74CF}"/>
              </a:ext>
            </a:extLst>
          </p:cNvPr>
          <p:cNvSpPr/>
          <p:nvPr/>
        </p:nvSpPr>
        <p:spPr>
          <a:xfrm>
            <a:off x="2890375" y="1124643"/>
            <a:ext cx="8399690" cy="638139"/>
          </a:xfrm>
          <a:prstGeom prst="rect">
            <a:avLst/>
          </a:prstGeom>
          <a:solidFill>
            <a:srgbClr val="1D3557"/>
          </a:solidFill>
          <a:ln w="12700" cap="flat" cmpd="sng" algn="ctr">
            <a:noFill/>
            <a:prstDash val="solid"/>
            <a:miter lim="800000"/>
          </a:ln>
          <a:effectLst/>
        </p:spPr>
        <p:txBody>
          <a:bodyPr rtlCol="0" anchor="ctr"/>
          <a:lstStyle/>
          <a:p>
            <a:pPr algn="ctr">
              <a:defRPr/>
            </a:pPr>
            <a:r>
              <a:rPr lang="en-SG" sz="1200" dirty="0">
                <a:solidFill>
                  <a:schemeClr val="bg1"/>
                </a:solidFill>
                <a:latin typeface="Century Gothic" panose="020B0502020202020204" pitchFamily="34" charset="0"/>
              </a:rPr>
              <a:t>How can we </a:t>
            </a:r>
            <a:r>
              <a:rPr lang="en-SG" sz="1200" b="1" dirty="0">
                <a:solidFill>
                  <a:schemeClr val="bg1"/>
                </a:solidFill>
                <a:latin typeface="Century Gothic" panose="020B0502020202020204" pitchFamily="34" charset="0"/>
              </a:rPr>
              <a:t>promote financial inclusivity </a:t>
            </a:r>
            <a:r>
              <a:rPr lang="en-SG" sz="1200" dirty="0">
                <a:solidFill>
                  <a:schemeClr val="bg1"/>
                </a:solidFill>
                <a:latin typeface="Century Gothic" panose="020B0502020202020204" pitchFamily="34" charset="0"/>
              </a:rPr>
              <a:t>to </a:t>
            </a:r>
            <a:r>
              <a:rPr lang="en-SG" sz="1200" b="1" dirty="0">
                <a:solidFill>
                  <a:schemeClr val="bg1"/>
                </a:solidFill>
                <a:latin typeface="Century Gothic" panose="020B0502020202020204" pitchFamily="34" charset="0"/>
              </a:rPr>
              <a:t>underserved small enterprises </a:t>
            </a:r>
            <a:r>
              <a:rPr lang="en-SG" sz="1200" dirty="0">
                <a:solidFill>
                  <a:schemeClr val="bg1"/>
                </a:solidFill>
                <a:latin typeface="Century Gothic" panose="020B0502020202020204" pitchFamily="34" charset="0"/>
              </a:rPr>
              <a:t>within the Asia Pacific region?</a:t>
            </a:r>
            <a:endParaRPr lang="en-SG" sz="1200" kern="0" dirty="0">
              <a:solidFill>
                <a:schemeClr val="bg1"/>
              </a:solidFill>
              <a:latin typeface="Century Gothic" panose="020B0502020202020204" pitchFamily="34" charset="0"/>
            </a:endParaRPr>
          </a:p>
        </p:txBody>
      </p:sp>
      <p:sp>
        <p:nvSpPr>
          <p:cNvPr id="18" name="Rectangle 17">
            <a:extLst>
              <a:ext uri="{FF2B5EF4-FFF2-40B4-BE49-F238E27FC236}">
                <a16:creationId xmlns:a16="http://schemas.microsoft.com/office/drawing/2014/main" id="{7F8CEFB8-442D-490C-8116-CF318EA30288}"/>
              </a:ext>
            </a:extLst>
          </p:cNvPr>
          <p:cNvSpPr/>
          <p:nvPr/>
        </p:nvSpPr>
        <p:spPr>
          <a:xfrm>
            <a:off x="1440059" y="1146298"/>
            <a:ext cx="1262130" cy="587955"/>
          </a:xfrm>
          <a:prstGeom prst="rect">
            <a:avLst/>
          </a:prstGeom>
          <a:noFill/>
          <a:ln w="12700" cap="flat" cmpd="sng" algn="ctr">
            <a:noFill/>
            <a:prstDash val="solid"/>
            <a:miter lim="800000"/>
          </a:ln>
          <a:effectLst/>
        </p:spPr>
        <p:txBody>
          <a:bodyPr rtlCol="0" anchor="ctr"/>
          <a:lstStyle/>
          <a:p>
            <a:pPr defTabSz="914400">
              <a:defRPr/>
            </a:pPr>
            <a:r>
              <a:rPr lang="en-SG" sz="1400" b="1" kern="0">
                <a:latin typeface="Century Gothic" panose="020B0502020202020204" pitchFamily="34" charset="0"/>
              </a:rPr>
              <a:t>Challenge statement</a:t>
            </a:r>
          </a:p>
        </p:txBody>
      </p:sp>
      <p:sp>
        <p:nvSpPr>
          <p:cNvPr id="19" name="Rectangle 18">
            <a:extLst>
              <a:ext uri="{FF2B5EF4-FFF2-40B4-BE49-F238E27FC236}">
                <a16:creationId xmlns:a16="http://schemas.microsoft.com/office/drawing/2014/main" id="{07D07E9D-0DF3-418B-98CB-DBEEDE432CC0}"/>
              </a:ext>
            </a:extLst>
          </p:cNvPr>
          <p:cNvSpPr/>
          <p:nvPr/>
        </p:nvSpPr>
        <p:spPr>
          <a:xfrm>
            <a:off x="1498364" y="5528708"/>
            <a:ext cx="1262130" cy="587955"/>
          </a:xfrm>
          <a:prstGeom prst="rect">
            <a:avLst/>
          </a:prstGeom>
          <a:noFill/>
          <a:ln w="12700" cap="flat" cmpd="sng" algn="ctr">
            <a:noFill/>
            <a:prstDash val="solid"/>
            <a:miter lim="800000"/>
          </a:ln>
          <a:effectLst/>
        </p:spPr>
        <p:txBody>
          <a:bodyPr rtlCol="0" anchor="ctr"/>
          <a:lstStyle/>
          <a:p>
            <a:pPr defTabSz="914400">
              <a:defRPr/>
            </a:pPr>
            <a:r>
              <a:rPr lang="en-SG" sz="1400" b="1" kern="0">
                <a:latin typeface="Century Gothic" panose="020B0502020202020204" pitchFamily="34" charset="0"/>
              </a:rPr>
              <a:t>Impact</a:t>
            </a:r>
          </a:p>
        </p:txBody>
      </p:sp>
      <p:pic>
        <p:nvPicPr>
          <p:cNvPr id="21" name="Picture 20" descr="A close up of a sign&#10;&#10;Description automatically generated">
            <a:extLst>
              <a:ext uri="{FF2B5EF4-FFF2-40B4-BE49-F238E27FC236}">
                <a16:creationId xmlns:a16="http://schemas.microsoft.com/office/drawing/2014/main" id="{067D7A0B-FFF3-4A73-B83D-6D904B5F0F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932" y="5435403"/>
            <a:ext cx="612985" cy="612985"/>
          </a:xfrm>
          <a:prstGeom prst="rect">
            <a:avLst/>
          </a:prstGeom>
        </p:spPr>
      </p:pic>
      <p:sp>
        <p:nvSpPr>
          <p:cNvPr id="24" name="Rectangle 23">
            <a:extLst>
              <a:ext uri="{FF2B5EF4-FFF2-40B4-BE49-F238E27FC236}">
                <a16:creationId xmlns:a16="http://schemas.microsoft.com/office/drawing/2014/main" id="{A8621AC9-0C19-44FE-B13A-D25805990312}"/>
              </a:ext>
            </a:extLst>
          </p:cNvPr>
          <p:cNvSpPr/>
          <p:nvPr/>
        </p:nvSpPr>
        <p:spPr>
          <a:xfrm>
            <a:off x="2888333" y="4596187"/>
            <a:ext cx="8405466" cy="830634"/>
          </a:xfrm>
          <a:prstGeom prst="rect">
            <a:avLst/>
          </a:prstGeom>
          <a:solidFill>
            <a:srgbClr val="A8DADC"/>
          </a:solidFill>
          <a:ln w="19050" cap="flat" cmpd="sng" algn="ctr">
            <a:noFill/>
            <a:prstDash val="lgDash"/>
            <a:miter lim="800000"/>
          </a:ln>
          <a:effectLst/>
        </p:spPr>
        <p:txBody>
          <a:bodyPr rtlCol="0" anchor="ctr"/>
          <a:lstStyle/>
          <a:p>
            <a:pPr algn="ctr"/>
            <a:r>
              <a:rPr lang="en-SG" sz="1200" dirty="0">
                <a:solidFill>
                  <a:schemeClr val="tx2"/>
                </a:solidFill>
                <a:latin typeface="Century Gothic" panose="020B0502020202020204" pitchFamily="34" charset="0"/>
              </a:rPr>
              <a:t>Creating a fully fledged system to help </a:t>
            </a:r>
            <a:r>
              <a:rPr lang="en-SG" sz="1200" b="1" dirty="0">
                <a:solidFill>
                  <a:schemeClr val="tx2"/>
                </a:solidFill>
                <a:latin typeface="Century Gothic" panose="020B0502020202020204" pitchFamily="34" charset="0"/>
              </a:rPr>
              <a:t>raise start-up capital </a:t>
            </a:r>
            <a:r>
              <a:rPr lang="en-SG" sz="1200" dirty="0">
                <a:solidFill>
                  <a:schemeClr val="tx2"/>
                </a:solidFill>
                <a:latin typeface="Century Gothic" panose="020B0502020202020204" pitchFamily="34" charset="0"/>
              </a:rPr>
              <a:t>for small enterprises in the short run and providing long term support via </a:t>
            </a:r>
            <a:r>
              <a:rPr lang="en-SG" sz="1200" b="1" dirty="0">
                <a:solidFill>
                  <a:schemeClr val="tx2"/>
                </a:solidFill>
                <a:latin typeface="Century Gothic" panose="020B0502020202020204" pitchFamily="34" charset="0"/>
              </a:rPr>
              <a:t>digital tools and advisors</a:t>
            </a:r>
          </a:p>
        </p:txBody>
      </p:sp>
      <p:sp>
        <p:nvSpPr>
          <p:cNvPr id="25" name="Rectangle 24">
            <a:extLst>
              <a:ext uri="{FF2B5EF4-FFF2-40B4-BE49-F238E27FC236}">
                <a16:creationId xmlns:a16="http://schemas.microsoft.com/office/drawing/2014/main" id="{E5264811-772E-4BA2-98AC-9281960E34A1}"/>
              </a:ext>
            </a:extLst>
          </p:cNvPr>
          <p:cNvSpPr/>
          <p:nvPr/>
        </p:nvSpPr>
        <p:spPr>
          <a:xfrm>
            <a:off x="1432895" y="4717526"/>
            <a:ext cx="1262130" cy="587955"/>
          </a:xfrm>
          <a:prstGeom prst="rect">
            <a:avLst/>
          </a:prstGeom>
          <a:noFill/>
          <a:ln w="12700" cap="flat" cmpd="sng" algn="ctr">
            <a:noFill/>
            <a:prstDash val="solid"/>
            <a:miter lim="800000"/>
          </a:ln>
          <a:effectLst/>
        </p:spPr>
        <p:txBody>
          <a:bodyPr rtlCol="0" anchor="ctr"/>
          <a:lstStyle/>
          <a:p>
            <a:pPr defTabSz="914400">
              <a:defRPr/>
            </a:pPr>
            <a:r>
              <a:rPr lang="en-SG" sz="1400" b="1" kern="0">
                <a:latin typeface="Century Gothic" panose="020B0502020202020204" pitchFamily="34" charset="0"/>
              </a:rPr>
              <a:t>Key value proposition</a:t>
            </a:r>
          </a:p>
        </p:txBody>
      </p:sp>
      <p:sp>
        <p:nvSpPr>
          <p:cNvPr id="27" name="Rectangle 26">
            <a:extLst>
              <a:ext uri="{FF2B5EF4-FFF2-40B4-BE49-F238E27FC236}">
                <a16:creationId xmlns:a16="http://schemas.microsoft.com/office/drawing/2014/main" id="{5EFE9333-767E-43AE-B6BA-35E4DEE6612B}"/>
              </a:ext>
            </a:extLst>
          </p:cNvPr>
          <p:cNvSpPr/>
          <p:nvPr/>
        </p:nvSpPr>
        <p:spPr>
          <a:xfrm>
            <a:off x="8437082" y="5560488"/>
            <a:ext cx="2856717" cy="597062"/>
          </a:xfrm>
          <a:prstGeom prst="rect">
            <a:avLst/>
          </a:prstGeom>
          <a:solidFill>
            <a:srgbClr val="B7E445">
              <a:alpha val="13000"/>
            </a:srgbClr>
          </a:solidFill>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defTabSz="914400">
              <a:defRPr/>
            </a:pPr>
            <a:endParaRPr lang="en-SG" sz="1600" b="1" kern="0">
              <a:solidFill>
                <a:schemeClr val="accent6">
                  <a:lumMod val="50000"/>
                </a:schemeClr>
              </a:solidFill>
              <a:latin typeface="Century Gothic" panose="020B0502020202020204" pitchFamily="34" charset="0"/>
            </a:endParaRPr>
          </a:p>
        </p:txBody>
      </p:sp>
      <p:grpSp>
        <p:nvGrpSpPr>
          <p:cNvPr id="28" name="Group 27">
            <a:extLst>
              <a:ext uri="{FF2B5EF4-FFF2-40B4-BE49-F238E27FC236}">
                <a16:creationId xmlns:a16="http://schemas.microsoft.com/office/drawing/2014/main" id="{759B3661-3B50-4EA5-A4B8-376E594A489E}"/>
              </a:ext>
            </a:extLst>
          </p:cNvPr>
          <p:cNvGrpSpPr/>
          <p:nvPr/>
        </p:nvGrpSpPr>
        <p:grpSpPr>
          <a:xfrm>
            <a:off x="5663770" y="5560488"/>
            <a:ext cx="2477073" cy="597062"/>
            <a:chOff x="186106" y="4321865"/>
            <a:chExt cx="3357104" cy="587955"/>
          </a:xfrm>
          <a:solidFill>
            <a:srgbClr val="CDF4F5"/>
          </a:solidFill>
        </p:grpSpPr>
        <p:sp>
          <p:nvSpPr>
            <p:cNvPr id="29" name="Rectangle 28">
              <a:extLst>
                <a:ext uri="{FF2B5EF4-FFF2-40B4-BE49-F238E27FC236}">
                  <a16:creationId xmlns:a16="http://schemas.microsoft.com/office/drawing/2014/main" id="{BD0C8802-DD9D-4167-99E5-D10A278D9918}"/>
                </a:ext>
              </a:extLst>
            </p:cNvPr>
            <p:cNvSpPr/>
            <p:nvPr/>
          </p:nvSpPr>
          <p:spPr>
            <a:xfrm>
              <a:off x="342694" y="4321865"/>
              <a:ext cx="3200516" cy="587955"/>
            </a:xfrm>
            <a:prstGeom prst="rect">
              <a:avLst/>
            </a:prstGeom>
            <a:solidFill>
              <a:srgbClr val="B7E445">
                <a:alpha val="13000"/>
              </a:srgbClr>
            </a:solidFill>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defTabSz="914400">
                <a:defRPr/>
              </a:pPr>
              <a:endParaRPr lang="en-SG" sz="1200" b="1" kern="0">
                <a:solidFill>
                  <a:schemeClr val="accent6">
                    <a:lumMod val="50000"/>
                  </a:schemeClr>
                </a:solidFill>
                <a:latin typeface="Century Gothic" panose="020B0502020202020204" pitchFamily="34" charset="0"/>
              </a:endParaRPr>
            </a:p>
          </p:txBody>
        </p:sp>
        <p:grpSp>
          <p:nvGrpSpPr>
            <p:cNvPr id="30" name="Group 29">
              <a:extLst>
                <a:ext uri="{FF2B5EF4-FFF2-40B4-BE49-F238E27FC236}">
                  <a16:creationId xmlns:a16="http://schemas.microsoft.com/office/drawing/2014/main" id="{4EC8BF60-69F3-4D90-9104-FC65440E65CC}"/>
                </a:ext>
              </a:extLst>
            </p:cNvPr>
            <p:cNvGrpSpPr/>
            <p:nvPr/>
          </p:nvGrpSpPr>
          <p:grpSpPr>
            <a:xfrm>
              <a:off x="186106" y="4445563"/>
              <a:ext cx="457197" cy="320555"/>
              <a:chOff x="9557719" y="4993487"/>
              <a:chExt cx="457197" cy="320555"/>
            </a:xfrm>
            <a:grpFill/>
          </p:grpSpPr>
          <p:sp>
            <p:nvSpPr>
              <p:cNvPr id="31" name="Flowchart: Connector 30">
                <a:extLst>
                  <a:ext uri="{FF2B5EF4-FFF2-40B4-BE49-F238E27FC236}">
                    <a16:creationId xmlns:a16="http://schemas.microsoft.com/office/drawing/2014/main" id="{5173FFE0-9E67-4183-B36B-41E65B0CBADA}"/>
                  </a:ext>
                </a:extLst>
              </p:cNvPr>
              <p:cNvSpPr/>
              <p:nvPr/>
            </p:nvSpPr>
            <p:spPr>
              <a:xfrm>
                <a:off x="9557719" y="4993487"/>
                <a:ext cx="457197" cy="320555"/>
              </a:xfrm>
              <a:prstGeom prst="flowChartConnector">
                <a:avLst/>
              </a:prstGeom>
              <a:solidFill>
                <a:srgbClr val="B7E445"/>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solidFill>
                    <a:srgbClr val="054157"/>
                  </a:solidFill>
                  <a:latin typeface="Century Gothic" panose="020B0502020202020204" pitchFamily="34" charset="0"/>
                </a:endParaRPr>
              </a:p>
            </p:txBody>
          </p:sp>
          <p:sp>
            <p:nvSpPr>
              <p:cNvPr id="32" name="Shape 5086">
                <a:extLst>
                  <a:ext uri="{FF2B5EF4-FFF2-40B4-BE49-F238E27FC236}">
                    <a16:creationId xmlns:a16="http://schemas.microsoft.com/office/drawing/2014/main" id="{AD1DCD1F-E2EE-48CE-B93D-CEF1AEE42D37}"/>
                  </a:ext>
                </a:extLst>
              </p:cNvPr>
              <p:cNvSpPr/>
              <p:nvPr/>
            </p:nvSpPr>
            <p:spPr>
              <a:xfrm>
                <a:off x="9621900" y="5035966"/>
                <a:ext cx="284696" cy="231454"/>
              </a:xfrm>
              <a:custGeom>
                <a:avLst/>
                <a:gdLst/>
                <a:ahLst/>
                <a:cxnLst/>
                <a:rect l="0" t="0" r="0" b="0"/>
                <a:pathLst>
                  <a:path w="120000" h="120000" extrusionOk="0">
                    <a:moveTo>
                      <a:pt x="44023" y="119662"/>
                    </a:moveTo>
                    <a:lnTo>
                      <a:pt x="44023" y="119662"/>
                    </a:lnTo>
                    <a:cubicBezTo>
                      <a:pt x="40828" y="119662"/>
                      <a:pt x="37988" y="116629"/>
                      <a:pt x="34792" y="113595"/>
                    </a:cubicBezTo>
                    <a:cubicBezTo>
                      <a:pt x="3195" y="74831"/>
                      <a:pt x="3195" y="74831"/>
                      <a:pt x="3195" y="74831"/>
                    </a:cubicBezTo>
                    <a:cubicBezTo>
                      <a:pt x="0" y="68764"/>
                      <a:pt x="0" y="63033"/>
                      <a:pt x="6390" y="60000"/>
                    </a:cubicBezTo>
                    <a:cubicBezTo>
                      <a:pt x="12781" y="53932"/>
                      <a:pt x="18816" y="56629"/>
                      <a:pt x="22011" y="60000"/>
                    </a:cubicBezTo>
                    <a:cubicBezTo>
                      <a:pt x="44023" y="86966"/>
                      <a:pt x="44023" y="86966"/>
                      <a:pt x="44023" y="86966"/>
                    </a:cubicBezTo>
                    <a:cubicBezTo>
                      <a:pt x="94437" y="9101"/>
                      <a:pt x="94437" y="9101"/>
                      <a:pt x="94437" y="9101"/>
                    </a:cubicBezTo>
                    <a:cubicBezTo>
                      <a:pt x="100828" y="3033"/>
                      <a:pt x="106863" y="0"/>
                      <a:pt x="113254" y="3033"/>
                    </a:cubicBezTo>
                    <a:cubicBezTo>
                      <a:pt x="119644" y="6067"/>
                      <a:pt x="119644" y="15168"/>
                      <a:pt x="116449" y="20898"/>
                    </a:cubicBezTo>
                    <a:cubicBezTo>
                      <a:pt x="56804" y="113595"/>
                      <a:pt x="56804" y="113595"/>
                      <a:pt x="56804" y="113595"/>
                    </a:cubicBezTo>
                    <a:cubicBezTo>
                      <a:pt x="53609" y="116629"/>
                      <a:pt x="50414" y="119662"/>
                      <a:pt x="44023" y="119662"/>
                    </a:cubicBezTo>
                  </a:path>
                </a:pathLst>
              </a:custGeom>
              <a:solidFill>
                <a:schemeClr val="bg1"/>
              </a:solidFill>
              <a:ln>
                <a:solidFill>
                  <a:srgbClr val="00B050"/>
                </a:solid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54157"/>
                  </a:solidFill>
                  <a:effectLst/>
                  <a:uLnTx/>
                  <a:uFillTx/>
                  <a:latin typeface="Century Gothic" panose="020B0502020202020204" pitchFamily="34" charset="0"/>
                  <a:ea typeface="Roboto"/>
                  <a:cs typeface="Arial" panose="020B0604020202020204" pitchFamily="34" charset="0"/>
                  <a:sym typeface="Roboto"/>
                </a:endParaRPr>
              </a:p>
            </p:txBody>
          </p:sp>
        </p:grpSp>
      </p:grpSp>
      <p:grpSp>
        <p:nvGrpSpPr>
          <p:cNvPr id="33" name="Group 32">
            <a:extLst>
              <a:ext uri="{FF2B5EF4-FFF2-40B4-BE49-F238E27FC236}">
                <a16:creationId xmlns:a16="http://schemas.microsoft.com/office/drawing/2014/main" id="{92F6308D-584E-4531-B939-7A3DA5F19289}"/>
              </a:ext>
            </a:extLst>
          </p:cNvPr>
          <p:cNvGrpSpPr/>
          <p:nvPr/>
        </p:nvGrpSpPr>
        <p:grpSpPr>
          <a:xfrm>
            <a:off x="2807621" y="5572749"/>
            <a:ext cx="2470345" cy="597062"/>
            <a:chOff x="186106" y="4321865"/>
            <a:chExt cx="3357104" cy="587955"/>
          </a:xfrm>
          <a:solidFill>
            <a:srgbClr val="CDF4F5"/>
          </a:solidFill>
        </p:grpSpPr>
        <p:sp>
          <p:nvSpPr>
            <p:cNvPr id="34" name="Rectangle 33">
              <a:extLst>
                <a:ext uri="{FF2B5EF4-FFF2-40B4-BE49-F238E27FC236}">
                  <a16:creationId xmlns:a16="http://schemas.microsoft.com/office/drawing/2014/main" id="{DDD6EBB8-7CA3-46AC-B28E-DFAC252ADEFE}"/>
                </a:ext>
              </a:extLst>
            </p:cNvPr>
            <p:cNvSpPr/>
            <p:nvPr/>
          </p:nvSpPr>
          <p:spPr>
            <a:xfrm>
              <a:off x="342694" y="4321865"/>
              <a:ext cx="3200516" cy="587955"/>
            </a:xfrm>
            <a:prstGeom prst="rect">
              <a:avLst/>
            </a:prstGeom>
            <a:solidFill>
              <a:srgbClr val="B7E445">
                <a:alpha val="13000"/>
              </a:srgbClr>
            </a:solidFill>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defTabSz="914400">
                <a:defRPr/>
              </a:pPr>
              <a:endParaRPr lang="en-SG" sz="1200" b="1" kern="0">
                <a:solidFill>
                  <a:schemeClr val="accent6">
                    <a:lumMod val="50000"/>
                  </a:schemeClr>
                </a:solidFill>
                <a:latin typeface="Century Gothic" panose="020B0502020202020204" pitchFamily="34" charset="0"/>
              </a:endParaRPr>
            </a:p>
          </p:txBody>
        </p:sp>
        <p:grpSp>
          <p:nvGrpSpPr>
            <p:cNvPr id="35" name="Group 34">
              <a:extLst>
                <a:ext uri="{FF2B5EF4-FFF2-40B4-BE49-F238E27FC236}">
                  <a16:creationId xmlns:a16="http://schemas.microsoft.com/office/drawing/2014/main" id="{E76C2E64-3487-498F-8A70-0223ED8A50E0}"/>
                </a:ext>
              </a:extLst>
            </p:cNvPr>
            <p:cNvGrpSpPr/>
            <p:nvPr/>
          </p:nvGrpSpPr>
          <p:grpSpPr>
            <a:xfrm>
              <a:off x="186106" y="4445563"/>
              <a:ext cx="457197" cy="320555"/>
              <a:chOff x="9557719" y="4993487"/>
              <a:chExt cx="457197" cy="320555"/>
            </a:xfrm>
            <a:grpFill/>
          </p:grpSpPr>
          <p:sp>
            <p:nvSpPr>
              <p:cNvPr id="36" name="Flowchart: Connector 30">
                <a:extLst>
                  <a:ext uri="{FF2B5EF4-FFF2-40B4-BE49-F238E27FC236}">
                    <a16:creationId xmlns:a16="http://schemas.microsoft.com/office/drawing/2014/main" id="{FDB3616C-65BB-4240-A69E-3C2EEE9C33F5}"/>
                  </a:ext>
                </a:extLst>
              </p:cNvPr>
              <p:cNvSpPr/>
              <p:nvPr/>
            </p:nvSpPr>
            <p:spPr>
              <a:xfrm>
                <a:off x="9557719" y="4993487"/>
                <a:ext cx="457197" cy="320555"/>
              </a:xfrm>
              <a:prstGeom prst="flowChartConnector">
                <a:avLst/>
              </a:prstGeom>
              <a:solidFill>
                <a:srgbClr val="B7E445"/>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solidFill>
                    <a:srgbClr val="054157"/>
                  </a:solidFill>
                  <a:latin typeface="Century Gothic" panose="020B0502020202020204" pitchFamily="34" charset="0"/>
                </a:endParaRPr>
              </a:p>
            </p:txBody>
          </p:sp>
          <p:sp>
            <p:nvSpPr>
              <p:cNvPr id="37" name="Shape 5086">
                <a:extLst>
                  <a:ext uri="{FF2B5EF4-FFF2-40B4-BE49-F238E27FC236}">
                    <a16:creationId xmlns:a16="http://schemas.microsoft.com/office/drawing/2014/main" id="{21031037-0A70-40DB-8289-37C08F804661}"/>
                  </a:ext>
                </a:extLst>
              </p:cNvPr>
              <p:cNvSpPr/>
              <p:nvPr/>
            </p:nvSpPr>
            <p:spPr>
              <a:xfrm>
                <a:off x="9621900" y="5035966"/>
                <a:ext cx="284696" cy="231454"/>
              </a:xfrm>
              <a:custGeom>
                <a:avLst/>
                <a:gdLst/>
                <a:ahLst/>
                <a:cxnLst/>
                <a:rect l="0" t="0" r="0" b="0"/>
                <a:pathLst>
                  <a:path w="120000" h="120000" extrusionOk="0">
                    <a:moveTo>
                      <a:pt x="44023" y="119662"/>
                    </a:moveTo>
                    <a:lnTo>
                      <a:pt x="44023" y="119662"/>
                    </a:lnTo>
                    <a:cubicBezTo>
                      <a:pt x="40828" y="119662"/>
                      <a:pt x="37988" y="116629"/>
                      <a:pt x="34792" y="113595"/>
                    </a:cubicBezTo>
                    <a:cubicBezTo>
                      <a:pt x="3195" y="74831"/>
                      <a:pt x="3195" y="74831"/>
                      <a:pt x="3195" y="74831"/>
                    </a:cubicBezTo>
                    <a:cubicBezTo>
                      <a:pt x="0" y="68764"/>
                      <a:pt x="0" y="63033"/>
                      <a:pt x="6390" y="60000"/>
                    </a:cubicBezTo>
                    <a:cubicBezTo>
                      <a:pt x="12781" y="53932"/>
                      <a:pt x="18816" y="56629"/>
                      <a:pt x="22011" y="60000"/>
                    </a:cubicBezTo>
                    <a:cubicBezTo>
                      <a:pt x="44023" y="86966"/>
                      <a:pt x="44023" y="86966"/>
                      <a:pt x="44023" y="86966"/>
                    </a:cubicBezTo>
                    <a:cubicBezTo>
                      <a:pt x="94437" y="9101"/>
                      <a:pt x="94437" y="9101"/>
                      <a:pt x="94437" y="9101"/>
                    </a:cubicBezTo>
                    <a:cubicBezTo>
                      <a:pt x="100828" y="3033"/>
                      <a:pt x="106863" y="0"/>
                      <a:pt x="113254" y="3033"/>
                    </a:cubicBezTo>
                    <a:cubicBezTo>
                      <a:pt x="119644" y="6067"/>
                      <a:pt x="119644" y="15168"/>
                      <a:pt x="116449" y="20898"/>
                    </a:cubicBezTo>
                    <a:cubicBezTo>
                      <a:pt x="56804" y="113595"/>
                      <a:pt x="56804" y="113595"/>
                      <a:pt x="56804" y="113595"/>
                    </a:cubicBezTo>
                    <a:cubicBezTo>
                      <a:pt x="53609" y="116629"/>
                      <a:pt x="50414" y="119662"/>
                      <a:pt x="44023" y="119662"/>
                    </a:cubicBezTo>
                  </a:path>
                </a:pathLst>
              </a:custGeom>
              <a:solidFill>
                <a:schemeClr val="bg1"/>
              </a:solidFill>
              <a:ln>
                <a:solidFill>
                  <a:srgbClr val="00B050"/>
                </a:solid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54157"/>
                  </a:solidFill>
                  <a:effectLst/>
                  <a:uLnTx/>
                  <a:uFillTx/>
                  <a:latin typeface="Century Gothic" panose="020B0502020202020204" pitchFamily="34" charset="0"/>
                  <a:ea typeface="Roboto"/>
                  <a:cs typeface="Arial" panose="020B0604020202020204" pitchFamily="34" charset="0"/>
                  <a:sym typeface="Roboto"/>
                </a:endParaRPr>
              </a:p>
            </p:txBody>
          </p:sp>
        </p:grpSp>
      </p:grpSp>
      <p:sp>
        <p:nvSpPr>
          <p:cNvPr id="38" name="TextBox 37">
            <a:extLst>
              <a:ext uri="{FF2B5EF4-FFF2-40B4-BE49-F238E27FC236}">
                <a16:creationId xmlns:a16="http://schemas.microsoft.com/office/drawing/2014/main" id="{3CCB0BCB-EE2D-458F-96A2-2D603D830BEB}"/>
              </a:ext>
            </a:extLst>
          </p:cNvPr>
          <p:cNvSpPr txBox="1"/>
          <p:nvPr/>
        </p:nvSpPr>
        <p:spPr>
          <a:xfrm>
            <a:off x="3176397" y="5640639"/>
            <a:ext cx="2022083" cy="461665"/>
          </a:xfrm>
          <a:prstGeom prst="rect">
            <a:avLst/>
          </a:prstGeom>
          <a:noFill/>
        </p:spPr>
        <p:txBody>
          <a:bodyPr wrap="square" rtlCol="0">
            <a:spAutoFit/>
          </a:bodyPr>
          <a:lstStyle/>
          <a:p>
            <a:pPr algn="ctr"/>
            <a:r>
              <a:rPr lang="en-SG" sz="1200" b="1" kern="0" dirty="0">
                <a:solidFill>
                  <a:srgbClr val="7B435B">
                    <a:lumMod val="50000"/>
                  </a:srgbClr>
                </a:solidFill>
                <a:latin typeface="Century Gothic" panose="020B0502020202020204" pitchFamily="34" charset="0"/>
              </a:rPr>
              <a:t>Increase funding </a:t>
            </a:r>
            <a:r>
              <a:rPr lang="en-SG" sz="1200" kern="0" dirty="0">
                <a:solidFill>
                  <a:srgbClr val="7B435B">
                    <a:lumMod val="50000"/>
                  </a:srgbClr>
                </a:solidFill>
                <a:latin typeface="Century Gothic" panose="020B0502020202020204" pitchFamily="34" charset="0"/>
              </a:rPr>
              <a:t>among small businesses</a:t>
            </a:r>
            <a:endParaRPr lang="en-US" sz="1200" dirty="0">
              <a:latin typeface="Century Gothic" panose="020B0502020202020204" pitchFamily="34" charset="0"/>
            </a:endParaRPr>
          </a:p>
        </p:txBody>
      </p:sp>
      <p:sp>
        <p:nvSpPr>
          <p:cNvPr id="39" name="TextBox 38">
            <a:extLst>
              <a:ext uri="{FF2B5EF4-FFF2-40B4-BE49-F238E27FC236}">
                <a16:creationId xmlns:a16="http://schemas.microsoft.com/office/drawing/2014/main" id="{D7A351E5-9188-4475-B94C-B3F44C667FD1}"/>
              </a:ext>
            </a:extLst>
          </p:cNvPr>
          <p:cNvSpPr txBox="1"/>
          <p:nvPr/>
        </p:nvSpPr>
        <p:spPr>
          <a:xfrm>
            <a:off x="5862177" y="5620322"/>
            <a:ext cx="2355119" cy="461665"/>
          </a:xfrm>
          <a:prstGeom prst="rect">
            <a:avLst/>
          </a:prstGeom>
          <a:noFill/>
        </p:spPr>
        <p:txBody>
          <a:bodyPr wrap="square" rtlCol="0">
            <a:spAutoFit/>
          </a:bodyPr>
          <a:lstStyle/>
          <a:p>
            <a:pPr algn="ctr"/>
            <a:r>
              <a:rPr lang="en-SG" sz="1200" kern="0" dirty="0">
                <a:latin typeface="Century Gothic" panose="020B0502020202020204" pitchFamily="34" charset="0"/>
              </a:rPr>
              <a:t>Provides </a:t>
            </a:r>
            <a:r>
              <a:rPr lang="en-SG" sz="1200" b="1" kern="0" dirty="0">
                <a:latin typeface="Century Gothic" panose="020B0502020202020204" pitchFamily="34" charset="0"/>
              </a:rPr>
              <a:t>service </a:t>
            </a:r>
            <a:r>
              <a:rPr lang="en-SG" sz="1200" b="1" kern="0" dirty="0" err="1">
                <a:latin typeface="Century Gothic" panose="020B0502020202020204" pitchFamily="34" charset="0"/>
              </a:rPr>
              <a:t>oppotunity</a:t>
            </a:r>
            <a:r>
              <a:rPr lang="en-SG" sz="1200" kern="0" dirty="0">
                <a:latin typeface="Century Gothic" panose="020B0502020202020204" pitchFamily="34" charset="0"/>
              </a:rPr>
              <a:t> for Goldman Sachs</a:t>
            </a:r>
            <a:endParaRPr lang="en-US" sz="1200" dirty="0">
              <a:latin typeface="Century Gothic" panose="020B0502020202020204" pitchFamily="34" charset="0"/>
            </a:endParaRPr>
          </a:p>
        </p:txBody>
      </p:sp>
      <p:sp>
        <p:nvSpPr>
          <p:cNvPr id="40" name="TextBox 39">
            <a:extLst>
              <a:ext uri="{FF2B5EF4-FFF2-40B4-BE49-F238E27FC236}">
                <a16:creationId xmlns:a16="http://schemas.microsoft.com/office/drawing/2014/main" id="{9035FD09-84DC-4B03-8780-AB17D191602B}"/>
              </a:ext>
            </a:extLst>
          </p:cNvPr>
          <p:cNvSpPr txBox="1"/>
          <p:nvPr/>
        </p:nvSpPr>
        <p:spPr>
          <a:xfrm>
            <a:off x="8496867" y="5615925"/>
            <a:ext cx="2733414" cy="461665"/>
          </a:xfrm>
          <a:prstGeom prst="rect">
            <a:avLst/>
          </a:prstGeom>
          <a:noFill/>
        </p:spPr>
        <p:txBody>
          <a:bodyPr wrap="square" rtlCol="0">
            <a:spAutoFit/>
          </a:bodyPr>
          <a:lstStyle/>
          <a:p>
            <a:pPr algn="ctr"/>
            <a:r>
              <a:rPr lang="en-SG" sz="1200" kern="0" dirty="0">
                <a:solidFill>
                  <a:srgbClr val="7B435B">
                    <a:lumMod val="50000"/>
                  </a:srgbClr>
                </a:solidFill>
                <a:latin typeface="Century Gothic" panose="020B0502020202020204" pitchFamily="34" charset="0"/>
              </a:rPr>
              <a:t>Transitions businesses into the </a:t>
            </a:r>
            <a:r>
              <a:rPr lang="en-SG" sz="1200" b="1" kern="0" dirty="0">
                <a:solidFill>
                  <a:srgbClr val="7B435B">
                    <a:lumMod val="50000"/>
                  </a:srgbClr>
                </a:solidFill>
                <a:latin typeface="Century Gothic" panose="020B0502020202020204" pitchFamily="34" charset="0"/>
              </a:rPr>
              <a:t>digital age</a:t>
            </a:r>
            <a:endParaRPr lang="en-US" sz="1200" b="1" dirty="0">
              <a:latin typeface="Century Gothic" panose="020B0502020202020204" pitchFamily="34" charset="0"/>
            </a:endParaRPr>
          </a:p>
        </p:txBody>
      </p:sp>
      <p:sp>
        <p:nvSpPr>
          <p:cNvPr id="41" name="Shape 5086">
            <a:extLst>
              <a:ext uri="{FF2B5EF4-FFF2-40B4-BE49-F238E27FC236}">
                <a16:creationId xmlns:a16="http://schemas.microsoft.com/office/drawing/2014/main" id="{27F77036-735D-4B44-8E9F-70453C6F378B}"/>
              </a:ext>
            </a:extLst>
          </p:cNvPr>
          <p:cNvSpPr/>
          <p:nvPr/>
        </p:nvSpPr>
        <p:spPr>
          <a:xfrm>
            <a:off x="8269116" y="6268112"/>
            <a:ext cx="209495" cy="235039"/>
          </a:xfrm>
          <a:custGeom>
            <a:avLst/>
            <a:gdLst/>
            <a:ahLst/>
            <a:cxnLst/>
            <a:rect l="0" t="0" r="0" b="0"/>
            <a:pathLst>
              <a:path w="120000" h="120000" extrusionOk="0">
                <a:moveTo>
                  <a:pt x="44023" y="119662"/>
                </a:moveTo>
                <a:lnTo>
                  <a:pt x="44023" y="119662"/>
                </a:lnTo>
                <a:cubicBezTo>
                  <a:pt x="40828" y="119662"/>
                  <a:pt x="37988" y="116629"/>
                  <a:pt x="34792" y="113595"/>
                </a:cubicBezTo>
                <a:cubicBezTo>
                  <a:pt x="3195" y="74831"/>
                  <a:pt x="3195" y="74831"/>
                  <a:pt x="3195" y="74831"/>
                </a:cubicBezTo>
                <a:cubicBezTo>
                  <a:pt x="0" y="68764"/>
                  <a:pt x="0" y="63033"/>
                  <a:pt x="6390" y="60000"/>
                </a:cubicBezTo>
                <a:cubicBezTo>
                  <a:pt x="12781" y="53932"/>
                  <a:pt x="18816" y="56629"/>
                  <a:pt x="22011" y="60000"/>
                </a:cubicBezTo>
                <a:cubicBezTo>
                  <a:pt x="44023" y="86966"/>
                  <a:pt x="44023" y="86966"/>
                  <a:pt x="44023" y="86966"/>
                </a:cubicBezTo>
                <a:cubicBezTo>
                  <a:pt x="94437" y="9101"/>
                  <a:pt x="94437" y="9101"/>
                  <a:pt x="94437" y="9101"/>
                </a:cubicBezTo>
                <a:cubicBezTo>
                  <a:pt x="100828" y="3033"/>
                  <a:pt x="106863" y="0"/>
                  <a:pt x="113254" y="3033"/>
                </a:cubicBezTo>
                <a:cubicBezTo>
                  <a:pt x="119644" y="6067"/>
                  <a:pt x="119644" y="15168"/>
                  <a:pt x="116449" y="20898"/>
                </a:cubicBezTo>
                <a:cubicBezTo>
                  <a:pt x="56804" y="113595"/>
                  <a:pt x="56804" y="113595"/>
                  <a:pt x="56804" y="113595"/>
                </a:cubicBezTo>
                <a:cubicBezTo>
                  <a:pt x="53609" y="116629"/>
                  <a:pt x="50414" y="119662"/>
                  <a:pt x="44023" y="119662"/>
                </a:cubicBezTo>
              </a:path>
            </a:pathLst>
          </a:custGeom>
          <a:solidFill>
            <a:schemeClr val="bg1"/>
          </a:solidFill>
          <a:ln>
            <a:solidFill>
              <a:schemeClr val="bg1"/>
            </a:solid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a:ln>
                <a:noFill/>
              </a:ln>
              <a:solidFill>
                <a:srgbClr val="054157"/>
              </a:solidFill>
              <a:effectLst/>
              <a:uLnTx/>
              <a:uFillTx/>
              <a:latin typeface="Century Gothic" panose="020B0502020202020204" pitchFamily="34" charset="0"/>
              <a:ea typeface="Roboto"/>
              <a:cs typeface="Arial" panose="020B0604020202020204" pitchFamily="34" charset="0"/>
              <a:sym typeface="Roboto"/>
            </a:endParaRPr>
          </a:p>
        </p:txBody>
      </p:sp>
      <p:pic>
        <p:nvPicPr>
          <p:cNvPr id="43" name="Picture 42" descr="A picture containing drawing&#10;&#10;Description automatically generated">
            <a:extLst>
              <a:ext uri="{FF2B5EF4-FFF2-40B4-BE49-F238E27FC236}">
                <a16:creationId xmlns:a16="http://schemas.microsoft.com/office/drawing/2014/main" id="{1894E733-4681-4939-B6E5-26C8EC7CC0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088" y="1229079"/>
            <a:ext cx="480526" cy="480526"/>
          </a:xfrm>
          <a:prstGeom prst="rect">
            <a:avLst/>
          </a:prstGeom>
        </p:spPr>
      </p:pic>
      <p:pic>
        <p:nvPicPr>
          <p:cNvPr id="45" name="Picture 44" descr="A picture containing object, mirror, drawing&#10;&#10;Description automatically generated">
            <a:extLst>
              <a:ext uri="{FF2B5EF4-FFF2-40B4-BE49-F238E27FC236}">
                <a16:creationId xmlns:a16="http://schemas.microsoft.com/office/drawing/2014/main" id="{370C53CF-4F58-4CEF-8A7D-0D0B29D680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088" y="1988464"/>
            <a:ext cx="480526" cy="480526"/>
          </a:xfrm>
          <a:prstGeom prst="rect">
            <a:avLst/>
          </a:prstGeom>
        </p:spPr>
      </p:pic>
      <p:pic>
        <p:nvPicPr>
          <p:cNvPr id="47" name="Picture 46" descr="A picture containing drawing&#10;&#10;Description automatically generated">
            <a:extLst>
              <a:ext uri="{FF2B5EF4-FFF2-40B4-BE49-F238E27FC236}">
                <a16:creationId xmlns:a16="http://schemas.microsoft.com/office/drawing/2014/main" id="{14F672A4-EDCF-4A51-9A64-6D9BE4EDD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960" y="4681040"/>
            <a:ext cx="660928" cy="660928"/>
          </a:xfrm>
          <a:prstGeom prst="rect">
            <a:avLst/>
          </a:prstGeom>
        </p:spPr>
      </p:pic>
      <p:pic>
        <p:nvPicPr>
          <p:cNvPr id="49" name="Picture 48" descr="A picture containing drawing&#10;&#10;Description automatically generated">
            <a:extLst>
              <a:ext uri="{FF2B5EF4-FFF2-40B4-BE49-F238E27FC236}">
                <a16:creationId xmlns:a16="http://schemas.microsoft.com/office/drawing/2014/main" id="{81DA2688-2064-4C36-A578-EC0FF76F08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1454" y="2633635"/>
            <a:ext cx="656305" cy="656305"/>
          </a:xfrm>
          <a:prstGeom prst="rect">
            <a:avLst/>
          </a:prstGeom>
        </p:spPr>
      </p:pic>
      <p:sp>
        <p:nvSpPr>
          <p:cNvPr id="56" name="Flowchart: Connector 30">
            <a:extLst>
              <a:ext uri="{FF2B5EF4-FFF2-40B4-BE49-F238E27FC236}">
                <a16:creationId xmlns:a16="http://schemas.microsoft.com/office/drawing/2014/main" id="{8F9572E9-097F-4408-9360-20379B6654BD}"/>
              </a:ext>
            </a:extLst>
          </p:cNvPr>
          <p:cNvSpPr/>
          <p:nvPr/>
        </p:nvSpPr>
        <p:spPr>
          <a:xfrm>
            <a:off x="8285107" y="5662030"/>
            <a:ext cx="336431" cy="325520"/>
          </a:xfrm>
          <a:prstGeom prst="flowChartConnector">
            <a:avLst/>
          </a:prstGeom>
          <a:solidFill>
            <a:srgbClr val="B7E445"/>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solidFill>
                <a:srgbClr val="054157"/>
              </a:solidFill>
              <a:latin typeface="Century Gothic" panose="020B0502020202020204" pitchFamily="34" charset="0"/>
            </a:endParaRPr>
          </a:p>
        </p:txBody>
      </p:sp>
      <p:sp>
        <p:nvSpPr>
          <p:cNvPr id="57" name="Shape 5086">
            <a:extLst>
              <a:ext uri="{FF2B5EF4-FFF2-40B4-BE49-F238E27FC236}">
                <a16:creationId xmlns:a16="http://schemas.microsoft.com/office/drawing/2014/main" id="{3FED79CC-F609-46C2-94D0-8009103A1531}"/>
              </a:ext>
            </a:extLst>
          </p:cNvPr>
          <p:cNvSpPr/>
          <p:nvPr/>
        </p:nvSpPr>
        <p:spPr>
          <a:xfrm>
            <a:off x="8332335" y="5705167"/>
            <a:ext cx="209495" cy="235039"/>
          </a:xfrm>
          <a:custGeom>
            <a:avLst/>
            <a:gdLst/>
            <a:ahLst/>
            <a:cxnLst/>
            <a:rect l="0" t="0" r="0" b="0"/>
            <a:pathLst>
              <a:path w="120000" h="120000" extrusionOk="0">
                <a:moveTo>
                  <a:pt x="44023" y="119662"/>
                </a:moveTo>
                <a:lnTo>
                  <a:pt x="44023" y="119662"/>
                </a:lnTo>
                <a:cubicBezTo>
                  <a:pt x="40828" y="119662"/>
                  <a:pt x="37988" y="116629"/>
                  <a:pt x="34792" y="113595"/>
                </a:cubicBezTo>
                <a:cubicBezTo>
                  <a:pt x="3195" y="74831"/>
                  <a:pt x="3195" y="74831"/>
                  <a:pt x="3195" y="74831"/>
                </a:cubicBezTo>
                <a:cubicBezTo>
                  <a:pt x="0" y="68764"/>
                  <a:pt x="0" y="63033"/>
                  <a:pt x="6390" y="60000"/>
                </a:cubicBezTo>
                <a:cubicBezTo>
                  <a:pt x="12781" y="53932"/>
                  <a:pt x="18816" y="56629"/>
                  <a:pt x="22011" y="60000"/>
                </a:cubicBezTo>
                <a:cubicBezTo>
                  <a:pt x="44023" y="86966"/>
                  <a:pt x="44023" y="86966"/>
                  <a:pt x="44023" y="86966"/>
                </a:cubicBezTo>
                <a:cubicBezTo>
                  <a:pt x="94437" y="9101"/>
                  <a:pt x="94437" y="9101"/>
                  <a:pt x="94437" y="9101"/>
                </a:cubicBezTo>
                <a:cubicBezTo>
                  <a:pt x="100828" y="3033"/>
                  <a:pt x="106863" y="0"/>
                  <a:pt x="113254" y="3033"/>
                </a:cubicBezTo>
                <a:cubicBezTo>
                  <a:pt x="119644" y="6067"/>
                  <a:pt x="119644" y="15168"/>
                  <a:pt x="116449" y="20898"/>
                </a:cubicBezTo>
                <a:cubicBezTo>
                  <a:pt x="56804" y="113595"/>
                  <a:pt x="56804" y="113595"/>
                  <a:pt x="56804" y="113595"/>
                </a:cubicBezTo>
                <a:cubicBezTo>
                  <a:pt x="53609" y="116629"/>
                  <a:pt x="50414" y="119662"/>
                  <a:pt x="44023" y="119662"/>
                </a:cubicBezTo>
              </a:path>
            </a:pathLst>
          </a:custGeom>
          <a:solidFill>
            <a:schemeClr val="bg1"/>
          </a:solidFill>
          <a:ln>
            <a:solidFill>
              <a:srgbClr val="00B050"/>
            </a:solid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a:ln>
                <a:noFill/>
              </a:ln>
              <a:solidFill>
                <a:srgbClr val="054157"/>
              </a:solidFill>
              <a:effectLst/>
              <a:uLnTx/>
              <a:uFillTx/>
              <a:latin typeface="Century Gothic" panose="020B0502020202020204" pitchFamily="34" charset="0"/>
              <a:ea typeface="Roboto"/>
              <a:cs typeface="Arial" panose="020B0604020202020204" pitchFamily="34" charset="0"/>
              <a:sym typeface="Roboto"/>
            </a:endParaRPr>
          </a:p>
        </p:txBody>
      </p:sp>
      <p:sp>
        <p:nvSpPr>
          <p:cNvPr id="2" name="Rectangle 1">
            <a:extLst>
              <a:ext uri="{FF2B5EF4-FFF2-40B4-BE49-F238E27FC236}">
                <a16:creationId xmlns:a16="http://schemas.microsoft.com/office/drawing/2014/main" id="{996809D1-033C-4E17-AF65-F35E18A41655}"/>
              </a:ext>
            </a:extLst>
          </p:cNvPr>
          <p:cNvSpPr/>
          <p:nvPr/>
        </p:nvSpPr>
        <p:spPr>
          <a:xfrm>
            <a:off x="1451193" y="3836648"/>
            <a:ext cx="1262130" cy="587955"/>
          </a:xfrm>
          <a:prstGeom prst="rect">
            <a:avLst/>
          </a:prstGeom>
          <a:noFill/>
          <a:ln w="12700" cap="flat" cmpd="sng" algn="ctr">
            <a:noFill/>
            <a:prstDash val="solid"/>
            <a:miter lim="800000"/>
          </a:ln>
          <a:effectLst/>
        </p:spPr>
        <p:txBody>
          <a:bodyPr rtlCol="0" anchor="ctr"/>
          <a:lstStyle/>
          <a:p>
            <a:pPr defTabSz="914400">
              <a:defRPr/>
            </a:pPr>
            <a:endParaRPr lang="en-SG" sz="1400" b="1" kern="0">
              <a:latin typeface="Century Gothic" panose="020B0502020202020204" pitchFamily="34" charset="0"/>
            </a:endParaRPr>
          </a:p>
        </p:txBody>
      </p:sp>
      <p:sp>
        <p:nvSpPr>
          <p:cNvPr id="20" name="Rectangle 19">
            <a:extLst>
              <a:ext uri="{FF2B5EF4-FFF2-40B4-BE49-F238E27FC236}">
                <a16:creationId xmlns:a16="http://schemas.microsoft.com/office/drawing/2014/main" id="{38EF27D4-E60D-407F-83AE-EAE66E431F48}"/>
              </a:ext>
            </a:extLst>
          </p:cNvPr>
          <p:cNvSpPr/>
          <p:nvPr/>
        </p:nvSpPr>
        <p:spPr>
          <a:xfrm>
            <a:off x="1451193" y="2682616"/>
            <a:ext cx="1262130" cy="587955"/>
          </a:xfrm>
          <a:prstGeom prst="rect">
            <a:avLst/>
          </a:prstGeom>
          <a:noFill/>
          <a:ln w="12700" cap="flat" cmpd="sng" algn="ctr">
            <a:noFill/>
            <a:prstDash val="solid"/>
            <a:miter lim="800000"/>
          </a:ln>
          <a:effectLst/>
        </p:spPr>
        <p:txBody>
          <a:bodyPr rtlCol="0" anchor="ctr"/>
          <a:lstStyle/>
          <a:p>
            <a:pPr defTabSz="914400">
              <a:defRPr/>
            </a:pPr>
            <a:r>
              <a:rPr lang="en-SG" sz="1400" b="1" kern="0" dirty="0">
                <a:latin typeface="Century Gothic" panose="020B0502020202020204" pitchFamily="34" charset="0"/>
              </a:rPr>
              <a:t>Our solution</a:t>
            </a:r>
          </a:p>
        </p:txBody>
      </p:sp>
      <p:pic>
        <p:nvPicPr>
          <p:cNvPr id="22" name="Picture 21">
            <a:extLst>
              <a:ext uri="{FF2B5EF4-FFF2-40B4-BE49-F238E27FC236}">
                <a16:creationId xmlns:a16="http://schemas.microsoft.com/office/drawing/2014/main" id="{E4028B1C-2F02-4EA2-AC20-CC3DBFB84A84}"/>
              </a:ext>
            </a:extLst>
          </p:cNvPr>
          <p:cNvPicPr>
            <a:picLocks noChangeAspect="1"/>
          </p:cNvPicPr>
          <p:nvPr/>
        </p:nvPicPr>
        <p:blipFill>
          <a:blip r:embed="rId11"/>
          <a:stretch>
            <a:fillRect/>
          </a:stretch>
        </p:blipFill>
        <p:spPr>
          <a:xfrm>
            <a:off x="794266" y="3762732"/>
            <a:ext cx="482823" cy="482823"/>
          </a:xfrm>
          <a:prstGeom prst="rect">
            <a:avLst/>
          </a:prstGeom>
        </p:spPr>
      </p:pic>
      <p:sp>
        <p:nvSpPr>
          <p:cNvPr id="23" name="Rectangle 22">
            <a:extLst>
              <a:ext uri="{FF2B5EF4-FFF2-40B4-BE49-F238E27FC236}">
                <a16:creationId xmlns:a16="http://schemas.microsoft.com/office/drawing/2014/main" id="{12515FAA-3745-4A17-96F4-F48BB7E8661C}"/>
              </a:ext>
            </a:extLst>
          </p:cNvPr>
          <p:cNvSpPr/>
          <p:nvPr/>
        </p:nvSpPr>
        <p:spPr>
          <a:xfrm>
            <a:off x="2904574" y="2586005"/>
            <a:ext cx="8405465" cy="569534"/>
          </a:xfrm>
          <a:prstGeom prst="rect">
            <a:avLst/>
          </a:prstGeom>
          <a:solidFill>
            <a:schemeClr val="bg1"/>
          </a:solidFill>
          <a:ln w="19050" cap="flat" cmpd="sng" algn="ctr">
            <a:solidFill>
              <a:srgbClr val="FF0000"/>
            </a:solidFill>
            <a:prstDash val="lgDash"/>
            <a:miter lim="800000"/>
          </a:ln>
          <a:effectLst/>
        </p:spPr>
        <p:txBody>
          <a:bodyPr rtlCol="0" anchor="ctr"/>
          <a:lstStyle/>
          <a:p>
            <a:pPr algn="ctr"/>
            <a:r>
              <a:rPr lang="en-SG" sz="1600" b="1" dirty="0" err="1">
                <a:latin typeface="Century Gothic" panose="020B0502020202020204" pitchFamily="34" charset="0"/>
              </a:rPr>
              <a:t>Crowdly</a:t>
            </a:r>
            <a:endParaRPr lang="en-SG" sz="1600" b="1" dirty="0">
              <a:latin typeface="Century Gothic" panose="020B0502020202020204" pitchFamily="34" charset="0"/>
            </a:endParaRPr>
          </a:p>
          <a:p>
            <a:pPr algn="ctr"/>
            <a:r>
              <a:rPr lang="en-SG" sz="1200" dirty="0">
                <a:latin typeface="Century Gothic" panose="020B0502020202020204" pitchFamily="34" charset="0"/>
              </a:rPr>
              <a:t>An all-in-one solution to help budding entrepreneurs secure funding and ensure long term operation</a:t>
            </a:r>
          </a:p>
        </p:txBody>
      </p:sp>
      <p:sp>
        <p:nvSpPr>
          <p:cNvPr id="26" name="Isosceles Triangle 25">
            <a:extLst>
              <a:ext uri="{FF2B5EF4-FFF2-40B4-BE49-F238E27FC236}">
                <a16:creationId xmlns:a16="http://schemas.microsoft.com/office/drawing/2014/main" id="{FD587393-A6BC-413F-9EAF-61880A0D5255}"/>
              </a:ext>
            </a:extLst>
          </p:cNvPr>
          <p:cNvSpPr/>
          <p:nvPr/>
        </p:nvSpPr>
        <p:spPr>
          <a:xfrm flipV="1">
            <a:off x="3452084" y="3298978"/>
            <a:ext cx="1262130" cy="163690"/>
          </a:xfrm>
          <a:prstGeom prst="triangle">
            <a:avLst/>
          </a:prstGeom>
          <a:solidFill>
            <a:srgbClr val="B3C7D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latin typeface="Century Gothic" panose="020B0502020202020204" pitchFamily="34" charset="0"/>
            </a:endParaRPr>
          </a:p>
        </p:txBody>
      </p:sp>
      <p:sp>
        <p:nvSpPr>
          <p:cNvPr id="68" name="Isosceles Triangle 67">
            <a:extLst>
              <a:ext uri="{FF2B5EF4-FFF2-40B4-BE49-F238E27FC236}">
                <a16:creationId xmlns:a16="http://schemas.microsoft.com/office/drawing/2014/main" id="{AF2E8516-624B-4A9E-8304-B8491CA84CCC}"/>
              </a:ext>
            </a:extLst>
          </p:cNvPr>
          <p:cNvSpPr/>
          <p:nvPr/>
        </p:nvSpPr>
        <p:spPr>
          <a:xfrm flipV="1">
            <a:off x="9090398" y="3298978"/>
            <a:ext cx="1262130" cy="163690"/>
          </a:xfrm>
          <a:prstGeom prst="triangle">
            <a:avLst/>
          </a:prstGeom>
          <a:solidFill>
            <a:srgbClr val="B3C7D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latin typeface="Century Gothic" panose="020B0502020202020204" pitchFamily="34" charset="0"/>
            </a:endParaRPr>
          </a:p>
        </p:txBody>
      </p:sp>
      <p:sp>
        <p:nvSpPr>
          <p:cNvPr id="70" name="Isosceles Triangle 69">
            <a:extLst>
              <a:ext uri="{FF2B5EF4-FFF2-40B4-BE49-F238E27FC236}">
                <a16:creationId xmlns:a16="http://schemas.microsoft.com/office/drawing/2014/main" id="{535023A0-C73C-4D46-9300-C19E9D97BF28}"/>
              </a:ext>
            </a:extLst>
          </p:cNvPr>
          <p:cNvSpPr/>
          <p:nvPr/>
        </p:nvSpPr>
        <p:spPr>
          <a:xfrm flipV="1">
            <a:off x="6271241" y="3298978"/>
            <a:ext cx="1262130" cy="163690"/>
          </a:xfrm>
          <a:prstGeom prst="triangle">
            <a:avLst/>
          </a:prstGeom>
          <a:solidFill>
            <a:srgbClr val="B3C7D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latin typeface="Century Gothic" panose="020B0502020202020204" pitchFamily="34" charset="0"/>
            </a:endParaRPr>
          </a:p>
        </p:txBody>
      </p:sp>
    </p:spTree>
    <p:extLst>
      <p:ext uri="{BB962C8B-B14F-4D97-AF65-F5344CB8AC3E}">
        <p14:creationId xmlns:p14="http://schemas.microsoft.com/office/powerpoint/2010/main" val="87839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60"/>
                                        </p:tgtEl>
                                        <p:attrNameLst>
                                          <p:attrName>style.visibility</p:attrName>
                                        </p:attrNameLst>
                                      </p:cBhvr>
                                      <p:to>
                                        <p:strVal val="visible"/>
                                      </p:to>
                                    </p:set>
                                    <p:animEffect transition="in" filter="fade">
                                      <p:cBhvr>
                                        <p:cTn id="35" dur="500"/>
                                        <p:tgtEl>
                                          <p:spTgt spid="2060"/>
                                        </p:tgtEl>
                                      </p:cBhvr>
                                    </p:animEffect>
                                  </p:childTnLst>
                                </p:cTn>
                              </p:par>
                              <p:par>
                                <p:cTn id="36" presetID="10" presetClass="entr" presetSubtype="0" fill="hold" nodeType="with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500"/>
                                        <p:tgtEl>
                                          <p:spTgt spid="2052"/>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nodePh="1">
                                  <p:stCondLst>
                                    <p:cond delay="0"/>
                                  </p:stCondLst>
                                  <p:endCondLst>
                                    <p:cond evt="begin" delay="0">
                                      <p:tn val="57"/>
                                    </p:cond>
                                  </p:end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500"/>
                                        <p:tgtEl>
                                          <p:spTgt spid="6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fade">
                                      <p:cBhvr>
                                        <p:cTn id="77" dur="500"/>
                                        <p:tgtEl>
                                          <p:spTgt spid="7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par>
                                <p:cTn id="92" presetID="10" presetClass="entr" presetSubtype="0" fill="hold"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500"/>
                                        <p:tgtEl>
                                          <p:spTgt spid="27"/>
                                        </p:tgtEl>
                                      </p:cBhvr>
                                    </p:animEffect>
                                  </p:childTnLst>
                                </p:cTn>
                              </p:par>
                              <p:par>
                                <p:cTn id="98" presetID="10" presetClass="entr" presetSubtype="0" fill="hold"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par>
                                <p:cTn id="101" presetID="10" presetClass="entr" presetSubtype="0" fill="hold"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500"/>
                                        <p:tgtEl>
                                          <p:spTgt spid="4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500"/>
                                        <p:tgtEl>
                                          <p:spTgt spid="5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7"/>
                                        </p:tgtEl>
                                        <p:attrNameLst>
                                          <p:attrName>style.visibility</p:attrName>
                                        </p:attrNameLst>
                                      </p:cBhvr>
                                      <p:to>
                                        <p:strVal val="visible"/>
                                      </p:to>
                                    </p:set>
                                    <p:animEffect transition="in" filter="fade">
                                      <p:cBhvr>
                                        <p:cTn id="1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p:bldP spid="16" grpId="0"/>
      <p:bldP spid="17" grpId="0" animBg="1"/>
      <p:bldP spid="18" grpId="0"/>
      <p:bldP spid="19" grpId="0"/>
      <p:bldP spid="24" grpId="0" animBg="1"/>
      <p:bldP spid="25" grpId="0"/>
      <p:bldP spid="27" grpId="0" animBg="1"/>
      <p:bldP spid="38" grpId="0"/>
      <p:bldP spid="39" grpId="0"/>
      <p:bldP spid="40" grpId="0"/>
      <p:bldP spid="41" grpId="0" animBg="1"/>
      <p:bldP spid="56" grpId="0" animBg="1"/>
      <p:bldP spid="57" grpId="0" animBg="1"/>
      <p:bldP spid="2" grpId="0"/>
      <p:bldP spid="20" grpId="0"/>
      <p:bldP spid="23" grpId="0" animBg="1"/>
      <p:bldP spid="26" grpId="0" animBg="1"/>
      <p:bldP spid="68" grpId="0" animBg="1"/>
      <p:bldP spid="7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C80B6AC5-3ACA-41E4-AB43-129D01D83110}"/>
              </a:ext>
            </a:extLst>
          </p:cNvPr>
          <p:cNvSpPr txBox="1">
            <a:spLocks/>
          </p:cNvSpPr>
          <p:nvPr/>
        </p:nvSpPr>
        <p:spPr>
          <a:xfrm>
            <a:off x="11822558" y="6462071"/>
            <a:ext cx="3694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5D20A0-B3EF-4396-8888-03D8D9281B5E}" type="slidenum">
              <a:rPr lang="en-SG" smtClean="0"/>
              <a:pPr/>
              <a:t>3</a:t>
            </a:fld>
            <a:endParaRPr lang="en-SG"/>
          </a:p>
        </p:txBody>
      </p:sp>
      <p:sp>
        <p:nvSpPr>
          <p:cNvPr id="4" name="Title 1">
            <a:extLst>
              <a:ext uri="{FF2B5EF4-FFF2-40B4-BE49-F238E27FC236}">
                <a16:creationId xmlns:a16="http://schemas.microsoft.com/office/drawing/2014/main" id="{8F2EC19F-7EC7-49C5-A5C5-452AD8445891}"/>
              </a:ext>
            </a:extLst>
          </p:cNvPr>
          <p:cNvSpPr txBox="1">
            <a:spLocks/>
          </p:cNvSpPr>
          <p:nvPr/>
        </p:nvSpPr>
        <p:spPr>
          <a:xfrm>
            <a:off x="315151" y="75712"/>
            <a:ext cx="9896302" cy="604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dirty="0">
                <a:latin typeface="Century Gothic" panose="020B0502020202020204" pitchFamily="34" charset="0"/>
              </a:rPr>
              <a:t>Lack of financial inclusivity is a </a:t>
            </a:r>
            <a:r>
              <a:rPr lang="en-SG" sz="2400" b="1" dirty="0">
                <a:latin typeface="Century Gothic" panose="020B0502020202020204" pitchFamily="34" charset="0"/>
              </a:rPr>
              <a:t>serious issue</a:t>
            </a:r>
            <a:r>
              <a:rPr lang="en-SG" sz="2400" dirty="0">
                <a:latin typeface="Century Gothic" panose="020B0502020202020204" pitchFamily="34" charset="0"/>
              </a:rPr>
              <a:t> not only in APAC but across the world</a:t>
            </a:r>
          </a:p>
          <a:p>
            <a:endParaRPr lang="en-SG" sz="2400" dirty="0">
              <a:latin typeface="Century Gothic" panose="020B0502020202020204" pitchFamily="34" charset="0"/>
            </a:endParaRPr>
          </a:p>
        </p:txBody>
      </p:sp>
      <p:sp>
        <p:nvSpPr>
          <p:cNvPr id="7" name="Rectangle 6">
            <a:extLst>
              <a:ext uri="{FF2B5EF4-FFF2-40B4-BE49-F238E27FC236}">
                <a16:creationId xmlns:a16="http://schemas.microsoft.com/office/drawing/2014/main" id="{EF11D6A3-283E-410E-AC6D-3F20FD91EA25}"/>
              </a:ext>
            </a:extLst>
          </p:cNvPr>
          <p:cNvSpPr/>
          <p:nvPr/>
        </p:nvSpPr>
        <p:spPr>
          <a:xfrm>
            <a:off x="531837" y="1020382"/>
            <a:ext cx="11053522" cy="516418"/>
          </a:xfrm>
          <a:prstGeom prst="rect">
            <a:avLst/>
          </a:prstGeom>
          <a:solidFill>
            <a:srgbClr val="1D3557"/>
          </a:solidFill>
          <a:ln>
            <a:noFill/>
            <a:prstDash val="lgDash"/>
          </a:ln>
        </p:spPr>
        <p:style>
          <a:lnRef idx="3">
            <a:schemeClr val="lt1"/>
          </a:lnRef>
          <a:fillRef idx="1">
            <a:schemeClr val="accent4"/>
          </a:fillRef>
          <a:effectRef idx="1">
            <a:schemeClr val="accent4"/>
          </a:effectRef>
          <a:fontRef idx="minor">
            <a:schemeClr val="lt1"/>
          </a:fontRef>
        </p:style>
        <p:txBody>
          <a:bodyPr rtlCol="0" anchor="ctr"/>
          <a:lstStyle/>
          <a:p>
            <a:pPr algn="ctr"/>
            <a:r>
              <a:rPr lang="en-SG" sz="1200" dirty="0">
                <a:latin typeface="Century Gothic" panose="020B0502020202020204" pitchFamily="34" charset="0"/>
              </a:rPr>
              <a:t>Financial exclusivity is a </a:t>
            </a:r>
            <a:r>
              <a:rPr lang="en-SG" sz="1200" b="1" dirty="0">
                <a:latin typeface="Century Gothic" panose="020B0502020202020204" pitchFamily="34" charset="0"/>
              </a:rPr>
              <a:t>huge issue in APAC </a:t>
            </a:r>
            <a:r>
              <a:rPr lang="en-SG" sz="1200" dirty="0">
                <a:latin typeface="Century Gothic" panose="020B0502020202020204" pitchFamily="34" charset="0"/>
              </a:rPr>
              <a:t>and across the globe. It causes businesses to </a:t>
            </a:r>
            <a:r>
              <a:rPr lang="en-SG" sz="1200" b="1" dirty="0">
                <a:latin typeface="Century Gothic" panose="020B0502020202020204" pitchFamily="34" charset="0"/>
              </a:rPr>
              <a:t>fail within their first few years </a:t>
            </a:r>
            <a:r>
              <a:rPr lang="en-SG" sz="1200" dirty="0">
                <a:latin typeface="Century Gothic" panose="020B0502020202020204" pitchFamily="34" charset="0"/>
              </a:rPr>
              <a:t>of operation and </a:t>
            </a:r>
            <a:r>
              <a:rPr lang="en-SG" sz="1200" b="1" dirty="0">
                <a:latin typeface="Century Gothic" panose="020B0502020202020204" pitchFamily="34" charset="0"/>
              </a:rPr>
              <a:t>prevents them from having long term success.</a:t>
            </a:r>
          </a:p>
        </p:txBody>
      </p:sp>
      <p:sp>
        <p:nvSpPr>
          <p:cNvPr id="9" name="Rectangle 8">
            <a:extLst>
              <a:ext uri="{FF2B5EF4-FFF2-40B4-BE49-F238E27FC236}">
                <a16:creationId xmlns:a16="http://schemas.microsoft.com/office/drawing/2014/main" id="{CCDA9EF1-05A4-4652-813B-70B99FDCCC71}"/>
              </a:ext>
            </a:extLst>
          </p:cNvPr>
          <p:cNvSpPr/>
          <p:nvPr/>
        </p:nvSpPr>
        <p:spPr>
          <a:xfrm>
            <a:off x="8734426" y="1816252"/>
            <a:ext cx="2850934" cy="368905"/>
          </a:xfrm>
          <a:prstGeom prst="rect">
            <a:avLst/>
          </a:prstGeom>
          <a:solidFill>
            <a:srgbClr val="457B9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200" b="1" dirty="0">
                <a:latin typeface="Century Gothic" panose="020B0502020202020204" pitchFamily="34" charset="0"/>
              </a:rPr>
              <a:t>Global impact of financial exclusivity</a:t>
            </a:r>
          </a:p>
        </p:txBody>
      </p:sp>
      <p:sp>
        <p:nvSpPr>
          <p:cNvPr id="15" name="Rectangle 14">
            <a:extLst>
              <a:ext uri="{FF2B5EF4-FFF2-40B4-BE49-F238E27FC236}">
                <a16:creationId xmlns:a16="http://schemas.microsoft.com/office/drawing/2014/main" id="{406E2E05-6B7D-4838-8ECE-A551ACA2C1A8}"/>
              </a:ext>
            </a:extLst>
          </p:cNvPr>
          <p:cNvSpPr/>
          <p:nvPr/>
        </p:nvSpPr>
        <p:spPr>
          <a:xfrm>
            <a:off x="8734426" y="3662726"/>
            <a:ext cx="2850933" cy="368905"/>
          </a:xfrm>
          <a:prstGeom prst="rect">
            <a:avLst/>
          </a:prstGeom>
          <a:solidFill>
            <a:srgbClr val="A8DADC"/>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SG" sz="1200" b="1" dirty="0">
                <a:latin typeface="Century Gothic"/>
              </a:rPr>
              <a:t>Regional impact of financial exclusivity</a:t>
            </a:r>
          </a:p>
        </p:txBody>
      </p:sp>
      <p:pic>
        <p:nvPicPr>
          <p:cNvPr id="35" name="Graphic 34" descr="Badge 1">
            <a:extLst>
              <a:ext uri="{FF2B5EF4-FFF2-40B4-BE49-F238E27FC236}">
                <a16:creationId xmlns:a16="http://schemas.microsoft.com/office/drawing/2014/main" id="{08D70FB7-0055-4725-98DD-9F40419E5D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7549" y="2294335"/>
            <a:ext cx="449973" cy="449973"/>
          </a:xfrm>
          <a:prstGeom prst="rect">
            <a:avLst/>
          </a:prstGeom>
        </p:spPr>
      </p:pic>
      <p:pic>
        <p:nvPicPr>
          <p:cNvPr id="37" name="Graphic 36" descr="Badge">
            <a:extLst>
              <a:ext uri="{FF2B5EF4-FFF2-40B4-BE49-F238E27FC236}">
                <a16:creationId xmlns:a16="http://schemas.microsoft.com/office/drawing/2014/main" id="{B46A71D0-7F5F-430B-959A-4D2E54EFFA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3935" y="2818479"/>
            <a:ext cx="457201" cy="457201"/>
          </a:xfrm>
          <a:prstGeom prst="rect">
            <a:avLst/>
          </a:prstGeom>
        </p:spPr>
      </p:pic>
      <p:pic>
        <p:nvPicPr>
          <p:cNvPr id="41" name="Graphic 40" descr="Badge 1">
            <a:extLst>
              <a:ext uri="{FF2B5EF4-FFF2-40B4-BE49-F238E27FC236}">
                <a16:creationId xmlns:a16="http://schemas.microsoft.com/office/drawing/2014/main" id="{9B5D4D26-0513-4914-BE55-A1899C2F5D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37550" y="4187440"/>
            <a:ext cx="449973" cy="449973"/>
          </a:xfrm>
          <a:prstGeom prst="rect">
            <a:avLst/>
          </a:prstGeom>
        </p:spPr>
      </p:pic>
      <p:pic>
        <p:nvPicPr>
          <p:cNvPr id="43" name="Graphic 42" descr="Badge">
            <a:extLst>
              <a:ext uri="{FF2B5EF4-FFF2-40B4-BE49-F238E27FC236}">
                <a16:creationId xmlns:a16="http://schemas.microsoft.com/office/drawing/2014/main" id="{EB4220A6-6700-4078-BC8E-106F73796E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33936" y="4711584"/>
            <a:ext cx="457201" cy="457201"/>
          </a:xfrm>
          <a:prstGeom prst="rect">
            <a:avLst/>
          </a:prstGeom>
        </p:spPr>
      </p:pic>
      <p:sp>
        <p:nvSpPr>
          <p:cNvPr id="45" name="Rectangle 44">
            <a:extLst>
              <a:ext uri="{FF2B5EF4-FFF2-40B4-BE49-F238E27FC236}">
                <a16:creationId xmlns:a16="http://schemas.microsoft.com/office/drawing/2014/main" id="{E50D67B2-5D63-4C2F-A0BD-903F81EC5C3C}"/>
              </a:ext>
            </a:extLst>
          </p:cNvPr>
          <p:cNvSpPr/>
          <p:nvPr/>
        </p:nvSpPr>
        <p:spPr>
          <a:xfrm>
            <a:off x="9376298" y="2216753"/>
            <a:ext cx="2297836" cy="587955"/>
          </a:xfrm>
          <a:prstGeom prst="rect">
            <a:avLst/>
          </a:prstGeom>
          <a:noFill/>
          <a:ln w="12700" cap="flat" cmpd="sng" algn="ctr">
            <a:noFill/>
            <a:prstDash val="solid"/>
            <a:miter lim="800000"/>
          </a:ln>
          <a:effectLst/>
        </p:spPr>
        <p:txBody>
          <a:bodyPr lIns="91440" tIns="45720" rIns="91440" bIns="45720" rtlCol="0" anchor="ctr"/>
          <a:lstStyle/>
          <a:p>
            <a:pPr>
              <a:defRPr/>
            </a:pPr>
            <a:r>
              <a:rPr lang="en-SG" sz="1200" b="1" kern="0" dirty="0">
                <a:latin typeface="Century Gothic"/>
              </a:rPr>
              <a:t>Most businesses fail fast</a:t>
            </a:r>
            <a:endParaRPr lang="en-SG" sz="1200" b="1" kern="0" dirty="0">
              <a:latin typeface="Century Gothic" panose="020B0502020202020204" pitchFamily="34" charset="0"/>
            </a:endParaRPr>
          </a:p>
        </p:txBody>
      </p:sp>
      <p:sp>
        <p:nvSpPr>
          <p:cNvPr id="47" name="Rectangle 46">
            <a:extLst>
              <a:ext uri="{FF2B5EF4-FFF2-40B4-BE49-F238E27FC236}">
                <a16:creationId xmlns:a16="http://schemas.microsoft.com/office/drawing/2014/main" id="{E34EC860-4766-42BA-87A6-9704ADD906E9}"/>
              </a:ext>
            </a:extLst>
          </p:cNvPr>
          <p:cNvSpPr/>
          <p:nvPr/>
        </p:nvSpPr>
        <p:spPr>
          <a:xfrm>
            <a:off x="9376298" y="2742326"/>
            <a:ext cx="2297836" cy="587955"/>
          </a:xfrm>
          <a:prstGeom prst="rect">
            <a:avLst/>
          </a:prstGeom>
          <a:noFill/>
          <a:ln w="12700" cap="flat" cmpd="sng" algn="ctr">
            <a:noFill/>
            <a:prstDash val="solid"/>
            <a:miter lim="800000"/>
          </a:ln>
          <a:effectLst/>
        </p:spPr>
        <p:txBody>
          <a:bodyPr lIns="91440" tIns="45720" rIns="91440" bIns="45720" rtlCol="0" anchor="ctr"/>
          <a:lstStyle/>
          <a:p>
            <a:pPr>
              <a:defRPr/>
            </a:pPr>
            <a:r>
              <a:rPr lang="en-SG" sz="1200" b="1" kern="0" dirty="0">
                <a:latin typeface="Century Gothic"/>
              </a:rPr>
              <a:t>Lack of long term support to manage operations</a:t>
            </a:r>
            <a:endParaRPr lang="en-SG" sz="1200" b="1" kern="0" dirty="0">
              <a:latin typeface="Century Gothic" panose="020B0502020202020204" pitchFamily="34" charset="0"/>
            </a:endParaRPr>
          </a:p>
        </p:txBody>
      </p:sp>
      <p:sp>
        <p:nvSpPr>
          <p:cNvPr id="51" name="Rectangle 50">
            <a:extLst>
              <a:ext uri="{FF2B5EF4-FFF2-40B4-BE49-F238E27FC236}">
                <a16:creationId xmlns:a16="http://schemas.microsoft.com/office/drawing/2014/main" id="{C2D76139-24E8-4F1C-8A13-B4CFF5318B0A}"/>
              </a:ext>
            </a:extLst>
          </p:cNvPr>
          <p:cNvSpPr/>
          <p:nvPr/>
        </p:nvSpPr>
        <p:spPr>
          <a:xfrm>
            <a:off x="9376299" y="4118448"/>
            <a:ext cx="2297836" cy="587955"/>
          </a:xfrm>
          <a:prstGeom prst="rect">
            <a:avLst/>
          </a:prstGeom>
          <a:noFill/>
          <a:ln w="12700" cap="flat" cmpd="sng" algn="ctr">
            <a:noFill/>
            <a:prstDash val="solid"/>
            <a:miter lim="800000"/>
          </a:ln>
          <a:effectLst/>
        </p:spPr>
        <p:txBody>
          <a:bodyPr lIns="91440" tIns="45720" rIns="91440" bIns="45720" rtlCol="0" anchor="ctr"/>
          <a:lstStyle/>
          <a:p>
            <a:pPr>
              <a:defRPr/>
            </a:pPr>
            <a:r>
              <a:rPr lang="en-SG" sz="1200" b="1" kern="0" dirty="0">
                <a:latin typeface="Century Gothic"/>
              </a:rPr>
              <a:t>Majority businesses not having financial support</a:t>
            </a:r>
            <a:endParaRPr lang="en-US" sz="1200" b="1" kern="0" dirty="0">
              <a:latin typeface="Century Gothic" panose="020B0502020202020204" pitchFamily="34" charset="0"/>
            </a:endParaRPr>
          </a:p>
        </p:txBody>
      </p:sp>
      <p:sp>
        <p:nvSpPr>
          <p:cNvPr id="55" name="Rectangle 54">
            <a:extLst>
              <a:ext uri="{FF2B5EF4-FFF2-40B4-BE49-F238E27FC236}">
                <a16:creationId xmlns:a16="http://schemas.microsoft.com/office/drawing/2014/main" id="{937A361C-9338-414D-A7EC-CA97C297F7E4}"/>
              </a:ext>
            </a:extLst>
          </p:cNvPr>
          <p:cNvSpPr/>
          <p:nvPr/>
        </p:nvSpPr>
        <p:spPr>
          <a:xfrm>
            <a:off x="9379913" y="4618402"/>
            <a:ext cx="2297836" cy="587955"/>
          </a:xfrm>
          <a:prstGeom prst="rect">
            <a:avLst/>
          </a:prstGeom>
          <a:noFill/>
          <a:ln w="12700" cap="flat" cmpd="sng" algn="ctr">
            <a:noFill/>
            <a:prstDash val="solid"/>
            <a:miter lim="800000"/>
          </a:ln>
          <a:effectLst/>
        </p:spPr>
        <p:txBody>
          <a:bodyPr lIns="91440" tIns="45720" rIns="91440" bIns="45720" rtlCol="0" anchor="ctr"/>
          <a:lstStyle/>
          <a:p>
            <a:pPr>
              <a:defRPr/>
            </a:pPr>
            <a:r>
              <a:rPr lang="en-SG" sz="1200" b="1" kern="0" dirty="0">
                <a:latin typeface="Century Gothic"/>
              </a:rPr>
              <a:t>Alternate solutions like crowdfunding on the rise</a:t>
            </a:r>
            <a:endParaRPr lang="en-SG" sz="1200" b="1" kern="0" dirty="0">
              <a:latin typeface="Century Gothic" panose="020B0502020202020204" pitchFamily="34" charset="0"/>
            </a:endParaRPr>
          </a:p>
        </p:txBody>
      </p:sp>
      <p:sp>
        <p:nvSpPr>
          <p:cNvPr id="8" name="Rectangle 7">
            <a:extLst>
              <a:ext uri="{FF2B5EF4-FFF2-40B4-BE49-F238E27FC236}">
                <a16:creationId xmlns:a16="http://schemas.microsoft.com/office/drawing/2014/main" id="{849411E2-AAB1-4EEC-B132-E223DFE863EC}"/>
              </a:ext>
            </a:extLst>
          </p:cNvPr>
          <p:cNvSpPr/>
          <p:nvPr/>
        </p:nvSpPr>
        <p:spPr>
          <a:xfrm>
            <a:off x="5666488" y="2376328"/>
            <a:ext cx="2192216" cy="805670"/>
          </a:xfrm>
          <a:prstGeom prst="rect">
            <a:avLst/>
          </a:prstGeom>
          <a:noFill/>
          <a:ln w="12700" cap="flat" cmpd="sng" algn="ctr">
            <a:noFill/>
            <a:prstDash val="solid"/>
            <a:miter lim="800000"/>
          </a:ln>
          <a:effectLst/>
        </p:spPr>
        <p:txBody>
          <a:bodyPr lIns="91440" tIns="45720" rIns="91440" bIns="45720" rtlCol="0" anchor="ctr"/>
          <a:lstStyle/>
          <a:p>
            <a:pPr>
              <a:defRPr/>
            </a:pPr>
            <a:r>
              <a:rPr lang="en-SG" sz="1200" b="1" kern="0" dirty="0">
                <a:latin typeface="Century Gothic"/>
              </a:rPr>
              <a:t>82%</a:t>
            </a:r>
            <a:r>
              <a:rPr lang="en-SG" sz="1200" kern="0" dirty="0">
                <a:latin typeface="Century Gothic"/>
              </a:rPr>
              <a:t> of businesses that fail claim it was due to poor cash flow and operational management.</a:t>
            </a:r>
            <a:endParaRPr lang="en-US" sz="1200" kern="0" dirty="0">
              <a:latin typeface="Century Gothic"/>
            </a:endParaRPr>
          </a:p>
        </p:txBody>
      </p:sp>
      <p:sp>
        <p:nvSpPr>
          <p:cNvPr id="38" name="Rectangle 37">
            <a:extLst>
              <a:ext uri="{FF2B5EF4-FFF2-40B4-BE49-F238E27FC236}">
                <a16:creationId xmlns:a16="http://schemas.microsoft.com/office/drawing/2014/main" id="{16BF13A2-E288-4416-A5BB-7C2FF18BA3A1}"/>
              </a:ext>
            </a:extLst>
          </p:cNvPr>
          <p:cNvSpPr/>
          <p:nvPr/>
        </p:nvSpPr>
        <p:spPr>
          <a:xfrm>
            <a:off x="5666488" y="4024934"/>
            <a:ext cx="2603454" cy="817765"/>
          </a:xfrm>
          <a:prstGeom prst="rect">
            <a:avLst/>
          </a:prstGeom>
          <a:noFill/>
          <a:ln w="12700" cap="flat" cmpd="sng" algn="ctr">
            <a:noFill/>
            <a:prstDash val="solid"/>
            <a:miter lim="800000"/>
          </a:ln>
          <a:effectLst/>
        </p:spPr>
        <p:txBody>
          <a:bodyPr lIns="91440" tIns="45720" rIns="91440" bIns="45720" rtlCol="0" anchor="ctr"/>
          <a:lstStyle/>
          <a:p>
            <a:pPr>
              <a:defRPr/>
            </a:pPr>
            <a:r>
              <a:rPr lang="en-SG" sz="1200" kern="0" dirty="0">
                <a:latin typeface="Century Gothic"/>
              </a:rPr>
              <a:t>The market for crowdfunding platforms is expected to hit US$ </a:t>
            </a:r>
            <a:r>
              <a:rPr lang="en-SG" sz="1200" b="1" kern="0" dirty="0">
                <a:latin typeface="Century Gothic"/>
              </a:rPr>
              <a:t>196.36bn</a:t>
            </a:r>
            <a:r>
              <a:rPr lang="en-SG" sz="1200" kern="0" dirty="0">
                <a:latin typeface="Century Gothic"/>
              </a:rPr>
              <a:t> by 2025 with a </a:t>
            </a:r>
            <a:r>
              <a:rPr lang="en-SG" sz="1200" b="1" kern="0" dirty="0">
                <a:latin typeface="Century Gothic"/>
              </a:rPr>
              <a:t>62%</a:t>
            </a:r>
            <a:r>
              <a:rPr lang="en-SG" sz="1200" kern="0" dirty="0">
                <a:latin typeface="Century Gothic"/>
              </a:rPr>
              <a:t> of growth being attributed to APAC</a:t>
            </a:r>
            <a:endParaRPr lang="en-SG" sz="1200" b="1" kern="0" dirty="0">
              <a:latin typeface="Century Gothic"/>
              <a:cs typeface="Calibri" panose="020F0502020204030204"/>
            </a:endParaRPr>
          </a:p>
        </p:txBody>
      </p:sp>
      <p:sp>
        <p:nvSpPr>
          <p:cNvPr id="11" name="TextBox 10">
            <a:extLst>
              <a:ext uri="{FF2B5EF4-FFF2-40B4-BE49-F238E27FC236}">
                <a16:creationId xmlns:a16="http://schemas.microsoft.com/office/drawing/2014/main" id="{7505D0B6-E30C-4420-B6F5-4F16F9E8CFCE}"/>
              </a:ext>
            </a:extLst>
          </p:cNvPr>
          <p:cNvSpPr txBox="1"/>
          <p:nvPr/>
        </p:nvSpPr>
        <p:spPr>
          <a:xfrm>
            <a:off x="1509080" y="4011702"/>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1200" kern="0" dirty="0">
                <a:latin typeface="Century Gothic"/>
              </a:rPr>
              <a:t>Financial inclusivity is starkly absent in APAC as </a:t>
            </a:r>
            <a:r>
              <a:rPr lang="en-SG" sz="1200" b="1" kern="0" dirty="0">
                <a:latin typeface="Century Gothic"/>
              </a:rPr>
              <a:t>67%</a:t>
            </a:r>
            <a:r>
              <a:rPr lang="en-SG" sz="1200" kern="0" dirty="0">
                <a:latin typeface="Century Gothic"/>
              </a:rPr>
              <a:t> of all enterprises don’t possess any direct line of credit from a financial institution </a:t>
            </a:r>
            <a:endParaRPr lang="en-US" sz="1200" b="1" kern="0" dirty="0">
              <a:latin typeface="Century Gothic"/>
            </a:endParaRPr>
          </a:p>
        </p:txBody>
      </p:sp>
      <p:pic>
        <p:nvPicPr>
          <p:cNvPr id="16" name="Picture 15" descr="A picture containing clock, light&#10;&#10;Description automatically generated">
            <a:extLst>
              <a:ext uri="{FF2B5EF4-FFF2-40B4-BE49-F238E27FC236}">
                <a16:creationId xmlns:a16="http://schemas.microsoft.com/office/drawing/2014/main" id="{1003CDFB-8A62-4EA1-9A97-3D894B66E2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84113" y="4042681"/>
            <a:ext cx="914400" cy="914400"/>
          </a:xfrm>
          <a:prstGeom prst="rect">
            <a:avLst/>
          </a:prstGeom>
        </p:spPr>
      </p:pic>
      <p:sp>
        <p:nvSpPr>
          <p:cNvPr id="20" name="Rectangle 19">
            <a:extLst>
              <a:ext uri="{FF2B5EF4-FFF2-40B4-BE49-F238E27FC236}">
                <a16:creationId xmlns:a16="http://schemas.microsoft.com/office/drawing/2014/main" id="{A6A3FF43-61BF-4057-BBA7-84639D4E6A6B}"/>
              </a:ext>
            </a:extLst>
          </p:cNvPr>
          <p:cNvSpPr/>
          <p:nvPr/>
        </p:nvSpPr>
        <p:spPr>
          <a:xfrm>
            <a:off x="1509080" y="2298442"/>
            <a:ext cx="2510470" cy="830997"/>
          </a:xfrm>
          <a:prstGeom prst="rect">
            <a:avLst/>
          </a:prstGeom>
        </p:spPr>
        <p:txBody>
          <a:bodyPr wrap="square">
            <a:spAutoFit/>
          </a:bodyPr>
          <a:lstStyle/>
          <a:p>
            <a:pPr>
              <a:defRPr/>
            </a:pPr>
            <a:r>
              <a:rPr lang="en-SG" sz="1200" b="1" dirty="0">
                <a:latin typeface="Century Gothic" panose="020B0502020202020204" pitchFamily="34" charset="0"/>
              </a:rPr>
              <a:t>70%</a:t>
            </a:r>
            <a:r>
              <a:rPr lang="en-SG" sz="1200" dirty="0">
                <a:latin typeface="Century Gothic" panose="020B0502020202020204" pitchFamily="34" charset="0"/>
              </a:rPr>
              <a:t> of small businesses and start-ups fail within 10 years due to lack of funding and </a:t>
            </a:r>
            <a:r>
              <a:rPr lang="en-SG" sz="1200" b="1" dirty="0">
                <a:latin typeface="Century Gothic" panose="020B0502020202020204" pitchFamily="34" charset="0"/>
              </a:rPr>
              <a:t>20%</a:t>
            </a:r>
            <a:r>
              <a:rPr lang="en-SG" sz="1200" dirty="0">
                <a:latin typeface="Century Gothic" panose="020B0502020202020204" pitchFamily="34" charset="0"/>
              </a:rPr>
              <a:t> fail within just the first year.</a:t>
            </a:r>
            <a:endParaRPr lang="en-SG" sz="1200" b="1" dirty="0">
              <a:latin typeface="Century Gothic" panose="020B0502020202020204" pitchFamily="34" charset="0"/>
              <a:cs typeface="Calibri"/>
            </a:endParaRPr>
          </a:p>
        </p:txBody>
      </p:sp>
      <p:sp>
        <p:nvSpPr>
          <p:cNvPr id="23" name="TextBox 22">
            <a:extLst>
              <a:ext uri="{FF2B5EF4-FFF2-40B4-BE49-F238E27FC236}">
                <a16:creationId xmlns:a16="http://schemas.microsoft.com/office/drawing/2014/main" id="{1805D824-92ED-4856-961A-F22FDC078DEC}"/>
              </a:ext>
            </a:extLst>
          </p:cNvPr>
          <p:cNvSpPr txBox="1"/>
          <p:nvPr/>
        </p:nvSpPr>
        <p:spPr>
          <a:xfrm>
            <a:off x="1389170" y="5472048"/>
            <a:ext cx="9413659" cy="523220"/>
          </a:xfrm>
          <a:prstGeom prst="rect">
            <a:avLst/>
          </a:prstGeom>
          <a:noFill/>
        </p:spPr>
        <p:txBody>
          <a:bodyPr wrap="square" rtlCol="0">
            <a:spAutoFit/>
          </a:bodyPr>
          <a:lstStyle/>
          <a:p>
            <a:pPr algn="ctr"/>
            <a:r>
              <a:rPr lang="en-SG" sz="1400" b="1" dirty="0">
                <a:latin typeface="Century Gothic" panose="020B0502020202020204" pitchFamily="34" charset="0"/>
              </a:rPr>
              <a:t>This is where </a:t>
            </a:r>
            <a:r>
              <a:rPr lang="en-SG" sz="1400" b="1" dirty="0" err="1">
                <a:latin typeface="Century Gothic" panose="020B0502020202020204" pitchFamily="34" charset="0"/>
              </a:rPr>
              <a:t>Crowdly</a:t>
            </a:r>
            <a:r>
              <a:rPr lang="en-SG" sz="1400" b="1" dirty="0">
                <a:latin typeface="Century Gothic" panose="020B0502020202020204" pitchFamily="34" charset="0"/>
              </a:rPr>
              <a:t> comes in: By implementing </a:t>
            </a:r>
            <a:r>
              <a:rPr lang="en-SG" sz="1400" b="1" dirty="0">
                <a:solidFill>
                  <a:srgbClr val="FF0000"/>
                </a:solidFill>
                <a:latin typeface="Century Gothic" panose="020B0502020202020204" pitchFamily="34" charset="0"/>
              </a:rPr>
              <a:t>cutting edge technology, </a:t>
            </a:r>
            <a:r>
              <a:rPr lang="en-SG" sz="1400" b="1" dirty="0">
                <a:latin typeface="Century Gothic" panose="020B0502020202020204" pitchFamily="34" charset="0"/>
              </a:rPr>
              <a:t>we aim to </a:t>
            </a:r>
            <a:r>
              <a:rPr lang="en-SG" sz="1400" b="1" dirty="0">
                <a:solidFill>
                  <a:srgbClr val="FF0000"/>
                </a:solidFill>
                <a:latin typeface="Century Gothic" panose="020B0502020202020204" pitchFamily="34" charset="0"/>
              </a:rPr>
              <a:t>provide funding and long term operational support to underserved small enterprises </a:t>
            </a:r>
            <a:r>
              <a:rPr lang="en-SG" sz="1400" b="1" dirty="0">
                <a:latin typeface="Century Gothic" panose="020B0502020202020204" pitchFamily="34" charset="0"/>
              </a:rPr>
              <a:t>in the Asia-Pacific region.</a:t>
            </a:r>
          </a:p>
        </p:txBody>
      </p:sp>
      <p:sp>
        <p:nvSpPr>
          <p:cNvPr id="6" name="TextBox 5">
            <a:extLst>
              <a:ext uri="{FF2B5EF4-FFF2-40B4-BE49-F238E27FC236}">
                <a16:creationId xmlns:a16="http://schemas.microsoft.com/office/drawing/2014/main" id="{79A1FE87-CDA9-45D7-AD90-8A54C573EBF5}"/>
              </a:ext>
            </a:extLst>
          </p:cNvPr>
          <p:cNvSpPr txBox="1"/>
          <p:nvPr/>
        </p:nvSpPr>
        <p:spPr>
          <a:xfrm>
            <a:off x="151501" y="6168304"/>
            <a:ext cx="453939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Sources: </a:t>
            </a:r>
            <a:r>
              <a:rPr lang="en-US" sz="1100" dirty="0" err="1">
                <a:cs typeface="Calibri"/>
              </a:rPr>
              <a:t>Technavio,Asian</a:t>
            </a:r>
            <a:r>
              <a:rPr lang="en-US" sz="1100" dirty="0">
                <a:cs typeface="Calibri"/>
              </a:rPr>
              <a:t> Development Bank, </a:t>
            </a:r>
            <a:r>
              <a:rPr lang="en-US" sz="1100" dirty="0" err="1">
                <a:cs typeface="Calibri"/>
              </a:rPr>
              <a:t>Fundera</a:t>
            </a:r>
            <a:r>
              <a:rPr lang="en-US" sz="1100" dirty="0">
                <a:cs typeface="Calibri"/>
              </a:rPr>
              <a:t>, Investopedia</a:t>
            </a:r>
          </a:p>
        </p:txBody>
      </p:sp>
      <p:sp>
        <p:nvSpPr>
          <p:cNvPr id="54" name="Isosceles Triangle 53">
            <a:extLst>
              <a:ext uri="{FF2B5EF4-FFF2-40B4-BE49-F238E27FC236}">
                <a16:creationId xmlns:a16="http://schemas.microsoft.com/office/drawing/2014/main" id="{6F7D9369-D214-40F2-BE1C-9AF2D20110F3}"/>
              </a:ext>
            </a:extLst>
          </p:cNvPr>
          <p:cNvSpPr/>
          <p:nvPr/>
        </p:nvSpPr>
        <p:spPr>
          <a:xfrm rot="16200000" flipV="1">
            <a:off x="7918813" y="2626787"/>
            <a:ext cx="921973" cy="172063"/>
          </a:xfrm>
          <a:prstGeom prst="triangle">
            <a:avLst/>
          </a:prstGeom>
          <a:solidFill>
            <a:srgbClr val="E63946">
              <a:alpha val="3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latin typeface="Century Gothic" panose="020B0502020202020204" pitchFamily="34" charset="0"/>
            </a:endParaRPr>
          </a:p>
        </p:txBody>
      </p:sp>
      <p:sp>
        <p:nvSpPr>
          <p:cNvPr id="56" name="Isosceles Triangle 55">
            <a:extLst>
              <a:ext uri="{FF2B5EF4-FFF2-40B4-BE49-F238E27FC236}">
                <a16:creationId xmlns:a16="http://schemas.microsoft.com/office/drawing/2014/main" id="{5AC5FE00-5F00-42E2-980B-638E0CD70A42}"/>
              </a:ext>
            </a:extLst>
          </p:cNvPr>
          <p:cNvSpPr/>
          <p:nvPr/>
        </p:nvSpPr>
        <p:spPr>
          <a:xfrm rot="16200000" flipV="1">
            <a:off x="7918889" y="4308265"/>
            <a:ext cx="921973" cy="172063"/>
          </a:xfrm>
          <a:prstGeom prst="triangle">
            <a:avLst/>
          </a:prstGeom>
          <a:solidFill>
            <a:srgbClr val="E63946">
              <a:alpha val="3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latin typeface="Century Gothic" panose="020B0502020202020204" pitchFamily="34" charset="0"/>
            </a:endParaRPr>
          </a:p>
        </p:txBody>
      </p:sp>
      <p:cxnSp>
        <p:nvCxnSpPr>
          <p:cNvPr id="32" name="Straight Connector 31">
            <a:extLst>
              <a:ext uri="{FF2B5EF4-FFF2-40B4-BE49-F238E27FC236}">
                <a16:creationId xmlns:a16="http://schemas.microsoft.com/office/drawing/2014/main" id="{529D20F5-CC36-45EB-BF8C-CBD29620C5B5}"/>
              </a:ext>
            </a:extLst>
          </p:cNvPr>
          <p:cNvCxnSpPr>
            <a:cxnSpLocks/>
          </p:cNvCxnSpPr>
          <p:nvPr/>
        </p:nvCxnSpPr>
        <p:spPr>
          <a:xfrm>
            <a:off x="647700" y="2000250"/>
            <a:ext cx="33718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1" name="Straight Connector 60">
            <a:extLst>
              <a:ext uri="{FF2B5EF4-FFF2-40B4-BE49-F238E27FC236}">
                <a16:creationId xmlns:a16="http://schemas.microsoft.com/office/drawing/2014/main" id="{16452A47-EE71-4661-B266-645D220D0381}"/>
              </a:ext>
            </a:extLst>
          </p:cNvPr>
          <p:cNvCxnSpPr/>
          <p:nvPr/>
        </p:nvCxnSpPr>
        <p:spPr>
          <a:xfrm>
            <a:off x="4581525" y="3857625"/>
            <a:ext cx="33718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Straight Connector 62">
            <a:extLst>
              <a:ext uri="{FF2B5EF4-FFF2-40B4-BE49-F238E27FC236}">
                <a16:creationId xmlns:a16="http://schemas.microsoft.com/office/drawing/2014/main" id="{B7C320C6-9CDE-4337-A5C7-E26B847E7F98}"/>
              </a:ext>
            </a:extLst>
          </p:cNvPr>
          <p:cNvCxnSpPr/>
          <p:nvPr/>
        </p:nvCxnSpPr>
        <p:spPr>
          <a:xfrm>
            <a:off x="4581525" y="2000250"/>
            <a:ext cx="33718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5" name="Straight Connector 64">
            <a:extLst>
              <a:ext uri="{FF2B5EF4-FFF2-40B4-BE49-F238E27FC236}">
                <a16:creationId xmlns:a16="http://schemas.microsoft.com/office/drawing/2014/main" id="{7D166F5E-0322-4E0B-9448-EA59CEBE4A32}"/>
              </a:ext>
            </a:extLst>
          </p:cNvPr>
          <p:cNvCxnSpPr/>
          <p:nvPr/>
        </p:nvCxnSpPr>
        <p:spPr>
          <a:xfrm>
            <a:off x="647700" y="3857625"/>
            <a:ext cx="3371850" cy="0"/>
          </a:xfrm>
          <a:prstGeom prst="line">
            <a:avLst/>
          </a:prstGeom>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97DFE6D3-0E89-464B-B4F2-CCC36D84F0A8}"/>
              </a:ext>
            </a:extLst>
          </p:cNvPr>
          <p:cNvSpPr txBox="1"/>
          <p:nvPr/>
        </p:nvSpPr>
        <p:spPr>
          <a:xfrm>
            <a:off x="520036" y="1690876"/>
            <a:ext cx="3627177" cy="261610"/>
          </a:xfrm>
          <a:prstGeom prst="rect">
            <a:avLst/>
          </a:prstGeom>
          <a:noFill/>
        </p:spPr>
        <p:txBody>
          <a:bodyPr wrap="square" rtlCol="0">
            <a:spAutoFit/>
          </a:bodyPr>
          <a:lstStyle/>
          <a:p>
            <a:pPr algn="ctr"/>
            <a:r>
              <a:rPr lang="en-SG" sz="1100" dirty="0">
                <a:latin typeface="Century Gothic" panose="020B0502020202020204" pitchFamily="34" charset="0"/>
              </a:rPr>
              <a:t>Small businesses fail due to a lack of funding</a:t>
            </a:r>
          </a:p>
        </p:txBody>
      </p:sp>
      <p:sp>
        <p:nvSpPr>
          <p:cNvPr id="69" name="TextBox 68">
            <a:extLst>
              <a:ext uri="{FF2B5EF4-FFF2-40B4-BE49-F238E27FC236}">
                <a16:creationId xmlns:a16="http://schemas.microsoft.com/office/drawing/2014/main" id="{F308E996-118F-472E-9895-D2BD97AA0CCF}"/>
              </a:ext>
            </a:extLst>
          </p:cNvPr>
          <p:cNvSpPr txBox="1"/>
          <p:nvPr/>
        </p:nvSpPr>
        <p:spPr>
          <a:xfrm>
            <a:off x="4453861" y="1700364"/>
            <a:ext cx="3627177" cy="261610"/>
          </a:xfrm>
          <a:prstGeom prst="rect">
            <a:avLst/>
          </a:prstGeom>
          <a:noFill/>
        </p:spPr>
        <p:txBody>
          <a:bodyPr wrap="square" rtlCol="0">
            <a:spAutoFit/>
          </a:bodyPr>
          <a:lstStyle/>
          <a:p>
            <a:pPr algn="ctr"/>
            <a:r>
              <a:rPr lang="en-SG" sz="1100" dirty="0">
                <a:latin typeface="Century Gothic" panose="020B0502020202020204" pitchFamily="34" charset="0"/>
              </a:rPr>
              <a:t>Operational issues are a key reason for failure</a:t>
            </a:r>
          </a:p>
        </p:txBody>
      </p:sp>
      <p:sp>
        <p:nvSpPr>
          <p:cNvPr id="71" name="TextBox 70">
            <a:extLst>
              <a:ext uri="{FF2B5EF4-FFF2-40B4-BE49-F238E27FC236}">
                <a16:creationId xmlns:a16="http://schemas.microsoft.com/office/drawing/2014/main" id="{CECC2671-500E-4973-9100-35F9F92D7271}"/>
              </a:ext>
            </a:extLst>
          </p:cNvPr>
          <p:cNvSpPr txBox="1"/>
          <p:nvPr/>
        </p:nvSpPr>
        <p:spPr>
          <a:xfrm>
            <a:off x="606641" y="3548679"/>
            <a:ext cx="3627177" cy="261610"/>
          </a:xfrm>
          <a:prstGeom prst="rect">
            <a:avLst/>
          </a:prstGeom>
          <a:noFill/>
        </p:spPr>
        <p:txBody>
          <a:bodyPr wrap="square" rtlCol="0">
            <a:spAutoFit/>
          </a:bodyPr>
          <a:lstStyle/>
          <a:p>
            <a:pPr algn="ctr"/>
            <a:r>
              <a:rPr lang="en-SG" sz="1100" dirty="0">
                <a:latin typeface="Century Gothic" panose="020B0502020202020204" pitchFamily="34" charset="0"/>
              </a:rPr>
              <a:t>APAC enterprises are in dire need of inclusivity</a:t>
            </a:r>
          </a:p>
        </p:txBody>
      </p:sp>
      <p:sp>
        <p:nvSpPr>
          <p:cNvPr id="73" name="TextBox 72">
            <a:extLst>
              <a:ext uri="{FF2B5EF4-FFF2-40B4-BE49-F238E27FC236}">
                <a16:creationId xmlns:a16="http://schemas.microsoft.com/office/drawing/2014/main" id="{BA9815BE-CD6C-4463-92B8-8C174B76CF86}"/>
              </a:ext>
            </a:extLst>
          </p:cNvPr>
          <p:cNvSpPr txBox="1"/>
          <p:nvPr/>
        </p:nvSpPr>
        <p:spPr>
          <a:xfrm>
            <a:off x="4453861" y="3558165"/>
            <a:ext cx="3627177" cy="261610"/>
          </a:xfrm>
          <a:prstGeom prst="rect">
            <a:avLst/>
          </a:prstGeom>
          <a:noFill/>
        </p:spPr>
        <p:txBody>
          <a:bodyPr wrap="square" rtlCol="0">
            <a:spAutoFit/>
          </a:bodyPr>
          <a:lstStyle/>
          <a:p>
            <a:pPr algn="ctr"/>
            <a:r>
              <a:rPr lang="en-SG" sz="1100" dirty="0">
                <a:latin typeface="Century Gothic" panose="020B0502020202020204" pitchFamily="34" charset="0"/>
              </a:rPr>
              <a:t>Crowdfunding market is rising, especially in APAC</a:t>
            </a:r>
          </a:p>
        </p:txBody>
      </p:sp>
      <p:pic>
        <p:nvPicPr>
          <p:cNvPr id="5" name="Picture 4" descr="Icon&#10;&#10;Description automatically generated">
            <a:extLst>
              <a:ext uri="{FF2B5EF4-FFF2-40B4-BE49-F238E27FC236}">
                <a16:creationId xmlns:a16="http://schemas.microsoft.com/office/drawing/2014/main" id="{F3B1C4AE-622C-422D-BF96-D907BCFAA0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5865" y="2346173"/>
            <a:ext cx="813663" cy="813663"/>
          </a:xfrm>
          <a:prstGeom prst="rect">
            <a:avLst/>
          </a:prstGeom>
        </p:spPr>
      </p:pic>
      <p:pic>
        <p:nvPicPr>
          <p:cNvPr id="12" name="Picture 11" descr="Icon&#10;&#10;Description automatically generated">
            <a:extLst>
              <a:ext uri="{FF2B5EF4-FFF2-40B4-BE49-F238E27FC236}">
                <a16:creationId xmlns:a16="http://schemas.microsoft.com/office/drawing/2014/main" id="{77E0F483-5E70-42FE-8C11-E817FB5D6D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82409" y="2285126"/>
            <a:ext cx="914400" cy="914400"/>
          </a:xfrm>
          <a:prstGeom prst="rect">
            <a:avLst/>
          </a:prstGeom>
        </p:spPr>
      </p:pic>
      <p:pic>
        <p:nvPicPr>
          <p:cNvPr id="17" name="Picture 16" descr="Logo&#10;&#10;Description automatically generated">
            <a:extLst>
              <a:ext uri="{FF2B5EF4-FFF2-40B4-BE49-F238E27FC236}">
                <a16:creationId xmlns:a16="http://schemas.microsoft.com/office/drawing/2014/main" id="{DE0D4C63-576B-4111-AE35-BACB5CB65EC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9030" y="4090991"/>
            <a:ext cx="866436" cy="866436"/>
          </a:xfrm>
          <a:prstGeom prst="rect">
            <a:avLst/>
          </a:prstGeom>
        </p:spPr>
      </p:pic>
    </p:spTree>
    <p:extLst>
      <p:ext uri="{BB962C8B-B14F-4D97-AF65-F5344CB8AC3E}">
        <p14:creationId xmlns:p14="http://schemas.microsoft.com/office/powerpoint/2010/main" val="294755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500"/>
                                        <p:tgtEl>
                                          <p:spTgt spid="6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par>
                                <p:cTn id="46" presetID="10"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500"/>
                                        <p:tgtEl>
                                          <p:spTgt spid="56"/>
                                        </p:tgtEl>
                                      </p:cBhvr>
                                    </p:animEffect>
                                  </p:childTnLst>
                                </p:cTn>
                              </p:par>
                              <p:par>
                                <p:cTn id="81" presetID="10" presetClass="entr" presetSubtype="0"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500"/>
                                        <p:tgtEl>
                                          <p:spTgt spid="61"/>
                                        </p:tgtEl>
                                      </p:cBhvr>
                                    </p:animEffect>
                                  </p:childTnLst>
                                </p:cTn>
                              </p:par>
                              <p:par>
                                <p:cTn id="84" presetID="10" presetClass="entr" presetSubtype="0" fill="hold" nodeType="with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fade">
                                      <p:cBhvr>
                                        <p:cTn id="86" dur="500"/>
                                        <p:tgtEl>
                                          <p:spTgt spid="6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1"/>
                                        </p:tgtEl>
                                        <p:attrNameLst>
                                          <p:attrName>style.visibility</p:attrName>
                                        </p:attrNameLst>
                                      </p:cBhvr>
                                      <p:to>
                                        <p:strVal val="visible"/>
                                      </p:to>
                                    </p:set>
                                    <p:animEffect transition="in" filter="fade">
                                      <p:cBhvr>
                                        <p:cTn id="89" dur="500"/>
                                        <p:tgtEl>
                                          <p:spTgt spid="7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childTnLst>
                                </p:cTn>
                              </p:par>
                              <p:par>
                                <p:cTn id="93" presetID="10" presetClass="entr" presetSubtype="0" fill="hold" nodeType="with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5" grpId="0" animBg="1"/>
      <p:bldP spid="45" grpId="0"/>
      <p:bldP spid="47" grpId="0"/>
      <p:bldP spid="51" grpId="0"/>
      <p:bldP spid="55" grpId="0"/>
      <p:bldP spid="8" grpId="0"/>
      <p:bldP spid="38" grpId="0"/>
      <p:bldP spid="11" grpId="0"/>
      <p:bldP spid="20" grpId="0"/>
      <p:bldP spid="23" grpId="0"/>
      <p:bldP spid="54" grpId="0" animBg="1"/>
      <p:bldP spid="56" grpId="0" animBg="1"/>
      <p:bldP spid="33" grpId="0"/>
      <p:bldP spid="69" grpId="0"/>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AD68B85A-20CB-4AB4-91B1-2DF68A8F843F}"/>
              </a:ext>
            </a:extLst>
          </p:cNvPr>
          <p:cNvSpPr/>
          <p:nvPr/>
        </p:nvSpPr>
        <p:spPr>
          <a:xfrm>
            <a:off x="4348132" y="1456869"/>
            <a:ext cx="3615784" cy="765728"/>
          </a:xfrm>
          <a:prstGeom prst="rect">
            <a:avLst/>
          </a:prstGeom>
          <a:solidFill>
            <a:srgbClr val="FF0000">
              <a:alpha val="13000"/>
            </a:srgbClr>
          </a:solidFill>
          <a:ln w="1905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defTabSz="914400">
              <a:defRPr/>
            </a:pPr>
            <a:r>
              <a:rPr lang="en-SG" sz="1200" b="1" kern="0" dirty="0">
                <a:solidFill>
                  <a:schemeClr val="accent6">
                    <a:lumMod val="50000"/>
                  </a:schemeClr>
                </a:solidFill>
              </a:rPr>
              <a:t>                                        </a:t>
            </a:r>
          </a:p>
        </p:txBody>
      </p:sp>
      <p:sp>
        <p:nvSpPr>
          <p:cNvPr id="3" name="Slide Number Placeholder 5">
            <a:extLst>
              <a:ext uri="{FF2B5EF4-FFF2-40B4-BE49-F238E27FC236}">
                <a16:creationId xmlns:a16="http://schemas.microsoft.com/office/drawing/2014/main" id="{C80B6AC5-3ACA-41E4-AB43-129D01D83110}"/>
              </a:ext>
            </a:extLst>
          </p:cNvPr>
          <p:cNvSpPr txBox="1">
            <a:spLocks/>
          </p:cNvSpPr>
          <p:nvPr/>
        </p:nvSpPr>
        <p:spPr>
          <a:xfrm>
            <a:off x="11822558" y="6462071"/>
            <a:ext cx="3694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5D20A0-B3EF-4396-8888-03D8D9281B5E}" type="slidenum">
              <a:rPr lang="en-SG" smtClean="0"/>
              <a:pPr/>
              <a:t>4</a:t>
            </a:fld>
            <a:endParaRPr lang="en-SG"/>
          </a:p>
        </p:txBody>
      </p:sp>
      <p:sp>
        <p:nvSpPr>
          <p:cNvPr id="4" name="Title 1">
            <a:extLst>
              <a:ext uri="{FF2B5EF4-FFF2-40B4-BE49-F238E27FC236}">
                <a16:creationId xmlns:a16="http://schemas.microsoft.com/office/drawing/2014/main" id="{8F2EC19F-7EC7-49C5-A5C5-452AD8445891}"/>
              </a:ext>
            </a:extLst>
          </p:cNvPr>
          <p:cNvSpPr txBox="1">
            <a:spLocks/>
          </p:cNvSpPr>
          <p:nvPr/>
        </p:nvSpPr>
        <p:spPr>
          <a:xfrm>
            <a:off x="266601" y="192009"/>
            <a:ext cx="9896302" cy="60469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dirty="0" err="1">
                <a:latin typeface="Century Gothic"/>
              </a:rPr>
              <a:t>Crowdly</a:t>
            </a:r>
            <a:r>
              <a:rPr lang="en-SG" sz="2400" dirty="0">
                <a:latin typeface="Century Gothic"/>
              </a:rPr>
              <a:t> targets </a:t>
            </a:r>
            <a:r>
              <a:rPr lang="en-SG" sz="2400" b="1" dirty="0">
                <a:latin typeface="Century Gothic"/>
              </a:rPr>
              <a:t>3 key issues for small businesses and </a:t>
            </a:r>
            <a:r>
              <a:rPr lang="en-SG" sz="2400" b="1" dirty="0" err="1">
                <a:latin typeface="Century Gothic"/>
              </a:rPr>
              <a:t>startups</a:t>
            </a:r>
            <a:endParaRPr lang="en-SG" sz="2400" dirty="0">
              <a:latin typeface="Century Gothic" panose="020B0502020202020204" pitchFamily="34" charset="0"/>
            </a:endParaRPr>
          </a:p>
        </p:txBody>
      </p:sp>
      <p:sp>
        <p:nvSpPr>
          <p:cNvPr id="25" name="Rectangle 24">
            <a:extLst>
              <a:ext uri="{FF2B5EF4-FFF2-40B4-BE49-F238E27FC236}">
                <a16:creationId xmlns:a16="http://schemas.microsoft.com/office/drawing/2014/main" id="{ABB972BA-9352-47C5-9A42-EC5BCA8EC2FD}"/>
              </a:ext>
            </a:extLst>
          </p:cNvPr>
          <p:cNvSpPr/>
          <p:nvPr/>
        </p:nvSpPr>
        <p:spPr>
          <a:xfrm>
            <a:off x="317040" y="801242"/>
            <a:ext cx="6221873" cy="568905"/>
          </a:xfrm>
          <a:prstGeom prst="rect">
            <a:avLst/>
          </a:prstGeom>
          <a:noFill/>
          <a:ln w="12700" cap="flat" cmpd="sng" algn="ctr">
            <a:noFill/>
            <a:prstDash val="solid"/>
            <a:miter lim="800000"/>
          </a:ln>
          <a:effectLst/>
        </p:spPr>
        <p:txBody>
          <a:bodyPr lIns="91440" tIns="45720" rIns="91440" bIns="45720" rtlCol="0" anchor="ctr"/>
          <a:lstStyle/>
          <a:p>
            <a:pPr>
              <a:defRPr/>
            </a:pPr>
            <a:r>
              <a:rPr lang="en-SG" sz="1400" b="1" i="1" kern="0" dirty="0">
                <a:latin typeface="Century Gothic"/>
              </a:rPr>
              <a:t>The problem of start-up failure can be broken down into 3 key issues: </a:t>
            </a:r>
            <a:endParaRPr lang="en-SG" sz="1400" b="1" i="1" kern="0" dirty="0">
              <a:latin typeface="Century Gothic" panose="020B0502020202020204" pitchFamily="34" charset="0"/>
            </a:endParaRPr>
          </a:p>
        </p:txBody>
      </p:sp>
      <p:sp>
        <p:nvSpPr>
          <p:cNvPr id="59" name="Rectangle 58">
            <a:extLst>
              <a:ext uri="{FF2B5EF4-FFF2-40B4-BE49-F238E27FC236}">
                <a16:creationId xmlns:a16="http://schemas.microsoft.com/office/drawing/2014/main" id="{159B9038-169D-4038-84BF-93298B5A7256}"/>
              </a:ext>
            </a:extLst>
          </p:cNvPr>
          <p:cNvSpPr/>
          <p:nvPr/>
        </p:nvSpPr>
        <p:spPr>
          <a:xfrm>
            <a:off x="447675" y="2352401"/>
            <a:ext cx="3657600" cy="1329133"/>
          </a:xfrm>
          <a:prstGeom prst="rect">
            <a:avLst/>
          </a:prstGeom>
          <a:solidFill>
            <a:srgbClr val="457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latin typeface="Century Gothic" panose="020B0502020202020204" pitchFamily="34" charset="0"/>
              </a:rPr>
              <a:t>There is no easy way for small businesses to secure funding through a </a:t>
            </a:r>
            <a:r>
              <a:rPr lang="en-SG" sz="1200" b="1" dirty="0">
                <a:latin typeface="Century Gothic" panose="020B0502020202020204" pitchFamily="34" charset="0"/>
              </a:rPr>
              <a:t>secure line of credit </a:t>
            </a:r>
            <a:r>
              <a:rPr lang="en-SG" sz="1200" dirty="0">
                <a:latin typeface="Century Gothic" panose="020B0502020202020204" pitchFamily="34" charset="0"/>
              </a:rPr>
              <a:t>as many budding entrepreneurs</a:t>
            </a:r>
            <a:r>
              <a:rPr lang="en-SG" sz="1200" b="1" dirty="0">
                <a:latin typeface="Century Gothic" panose="020B0502020202020204" pitchFamily="34" charset="0"/>
              </a:rPr>
              <a:t> lack much collateral </a:t>
            </a:r>
            <a:r>
              <a:rPr lang="en-SG" sz="1200" dirty="0">
                <a:latin typeface="Century Gothic" panose="020B0502020202020204" pitchFamily="34" charset="0"/>
              </a:rPr>
              <a:t>for loans and grants are few and far between.</a:t>
            </a:r>
            <a:endParaRPr lang="en-SG" sz="1200" b="1" dirty="0">
              <a:latin typeface="Century Gothic" panose="020B0502020202020204" pitchFamily="34" charset="0"/>
            </a:endParaRPr>
          </a:p>
        </p:txBody>
      </p:sp>
      <p:sp>
        <p:nvSpPr>
          <p:cNvPr id="60" name="Rectangle 59">
            <a:extLst>
              <a:ext uri="{FF2B5EF4-FFF2-40B4-BE49-F238E27FC236}">
                <a16:creationId xmlns:a16="http://schemas.microsoft.com/office/drawing/2014/main" id="{EDA5D9D2-BF83-4679-916A-0008CADF5672}"/>
              </a:ext>
            </a:extLst>
          </p:cNvPr>
          <p:cNvSpPr/>
          <p:nvPr/>
        </p:nvSpPr>
        <p:spPr>
          <a:xfrm>
            <a:off x="8206772" y="2352400"/>
            <a:ext cx="3615783" cy="1329134"/>
          </a:xfrm>
          <a:prstGeom prst="rect">
            <a:avLst/>
          </a:prstGeom>
          <a:solidFill>
            <a:srgbClr val="457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latin typeface="Century Gothic" panose="020B0502020202020204" pitchFamily="34" charset="0"/>
              </a:rPr>
              <a:t>Data management in the digital age has become extremely easy but effective solutions are costly. Small, underserved enterprises are </a:t>
            </a:r>
            <a:r>
              <a:rPr lang="en-SG" sz="1200" b="1" dirty="0">
                <a:latin typeface="Century Gothic" panose="020B0502020202020204" pitchFamily="34" charset="0"/>
              </a:rPr>
              <a:t>unable to utilize such operational tools.</a:t>
            </a:r>
          </a:p>
        </p:txBody>
      </p:sp>
      <p:sp>
        <p:nvSpPr>
          <p:cNvPr id="61" name="Rectangle 60">
            <a:extLst>
              <a:ext uri="{FF2B5EF4-FFF2-40B4-BE49-F238E27FC236}">
                <a16:creationId xmlns:a16="http://schemas.microsoft.com/office/drawing/2014/main" id="{CB74D623-76A2-453E-A7BE-77B1C7AFB175}"/>
              </a:ext>
            </a:extLst>
          </p:cNvPr>
          <p:cNvSpPr/>
          <p:nvPr/>
        </p:nvSpPr>
        <p:spPr>
          <a:xfrm>
            <a:off x="4348132" y="2352400"/>
            <a:ext cx="3615784" cy="1329133"/>
          </a:xfrm>
          <a:prstGeom prst="rect">
            <a:avLst/>
          </a:prstGeom>
          <a:solidFill>
            <a:srgbClr val="457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latin typeface="Century Gothic" panose="020B0502020202020204" pitchFamily="34" charset="0"/>
              </a:rPr>
              <a:t>Many small businesses run out of capital in the first 10 years and are </a:t>
            </a:r>
            <a:r>
              <a:rPr lang="en-SG" sz="1200" b="1" dirty="0">
                <a:latin typeface="Century Gothic" panose="020B0502020202020204" pitchFamily="34" charset="0"/>
              </a:rPr>
              <a:t>unable to raise any further funds. </a:t>
            </a:r>
            <a:r>
              <a:rPr lang="en-SG" sz="1200" dirty="0">
                <a:latin typeface="Century Gothic" panose="020B0502020202020204" pitchFamily="34" charset="0"/>
              </a:rPr>
              <a:t>This can be a huge issue since they wouldn’t have any records to easily show their </a:t>
            </a:r>
            <a:r>
              <a:rPr lang="en-SG" sz="1200" b="1" dirty="0">
                <a:latin typeface="Century Gothic" panose="020B0502020202020204" pitchFamily="34" charset="0"/>
              </a:rPr>
              <a:t>credibility</a:t>
            </a:r>
            <a:r>
              <a:rPr lang="en-SG" sz="1200" dirty="0">
                <a:latin typeface="Century Gothic" panose="020B0502020202020204" pitchFamily="34" charset="0"/>
              </a:rPr>
              <a:t> when requesting funding.</a:t>
            </a:r>
            <a:endParaRPr lang="en-SG" sz="1200" b="1" dirty="0">
              <a:latin typeface="Century Gothic" panose="020B0502020202020204" pitchFamily="34" charset="0"/>
            </a:endParaRPr>
          </a:p>
        </p:txBody>
      </p:sp>
      <p:sp>
        <p:nvSpPr>
          <p:cNvPr id="62" name="Isosceles Triangle 61">
            <a:extLst>
              <a:ext uri="{FF2B5EF4-FFF2-40B4-BE49-F238E27FC236}">
                <a16:creationId xmlns:a16="http://schemas.microsoft.com/office/drawing/2014/main" id="{9C331347-BD69-4390-9354-F624D7D6D60A}"/>
              </a:ext>
            </a:extLst>
          </p:cNvPr>
          <p:cNvSpPr/>
          <p:nvPr/>
        </p:nvSpPr>
        <p:spPr>
          <a:xfrm flipV="1">
            <a:off x="1738081" y="3794064"/>
            <a:ext cx="885827" cy="243798"/>
          </a:xfrm>
          <a:prstGeom prst="triangle">
            <a:avLst/>
          </a:prstGeom>
          <a:solidFill>
            <a:srgbClr val="B3C7D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66" name="Rectangle 65">
            <a:extLst>
              <a:ext uri="{FF2B5EF4-FFF2-40B4-BE49-F238E27FC236}">
                <a16:creationId xmlns:a16="http://schemas.microsoft.com/office/drawing/2014/main" id="{2585DDA5-6E99-4E54-8DAC-770BFA2DC665}"/>
              </a:ext>
            </a:extLst>
          </p:cNvPr>
          <p:cNvSpPr/>
          <p:nvPr/>
        </p:nvSpPr>
        <p:spPr>
          <a:xfrm>
            <a:off x="447673" y="4123174"/>
            <a:ext cx="3657600" cy="1071692"/>
          </a:xfrm>
          <a:prstGeom prst="rect">
            <a:avLst/>
          </a:prstGeom>
          <a:solidFill>
            <a:srgbClr val="B7E445">
              <a:alpha val="13000"/>
            </a:srgbClr>
          </a:solidFill>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defRPr/>
            </a:pPr>
            <a:r>
              <a:rPr lang="en-SG" sz="1200" kern="0" dirty="0">
                <a:solidFill>
                  <a:schemeClr val="accent6">
                    <a:lumMod val="50000"/>
                  </a:schemeClr>
                </a:solidFill>
                <a:latin typeface="Century Gothic" panose="020B0502020202020204" pitchFamily="34" charset="0"/>
              </a:rPr>
              <a:t>By allowing small businesses to request for capital via </a:t>
            </a:r>
            <a:r>
              <a:rPr lang="en-SG" sz="1200" b="1" kern="0" dirty="0">
                <a:solidFill>
                  <a:schemeClr val="accent6">
                    <a:lumMod val="50000"/>
                  </a:schemeClr>
                </a:solidFill>
                <a:latin typeface="Century Gothic" panose="020B0502020202020204" pitchFamily="34" charset="0"/>
              </a:rPr>
              <a:t>crowdfunding</a:t>
            </a:r>
            <a:r>
              <a:rPr lang="en-SG" sz="1200" kern="0" dirty="0">
                <a:solidFill>
                  <a:schemeClr val="accent6">
                    <a:lumMod val="50000"/>
                  </a:schemeClr>
                </a:solidFill>
                <a:latin typeface="Century Gothic" panose="020B0502020202020204" pitchFamily="34" charset="0"/>
              </a:rPr>
              <a:t>, we make the process of seed funding </a:t>
            </a:r>
            <a:r>
              <a:rPr lang="en-SG" sz="1200" b="1" kern="0" dirty="0">
                <a:solidFill>
                  <a:schemeClr val="accent6">
                    <a:lumMod val="50000"/>
                  </a:schemeClr>
                </a:solidFill>
                <a:latin typeface="Century Gothic" panose="020B0502020202020204" pitchFamily="34" charset="0"/>
              </a:rPr>
              <a:t>more accessible</a:t>
            </a:r>
          </a:p>
        </p:txBody>
      </p:sp>
      <p:sp>
        <p:nvSpPr>
          <p:cNvPr id="74" name="Rectangle 73">
            <a:extLst>
              <a:ext uri="{FF2B5EF4-FFF2-40B4-BE49-F238E27FC236}">
                <a16:creationId xmlns:a16="http://schemas.microsoft.com/office/drawing/2014/main" id="{AEB6EDC4-DB3E-48F4-A980-FAF12B7260B4}"/>
              </a:ext>
            </a:extLst>
          </p:cNvPr>
          <p:cNvSpPr/>
          <p:nvPr/>
        </p:nvSpPr>
        <p:spPr>
          <a:xfrm>
            <a:off x="4348133" y="4127500"/>
            <a:ext cx="3479250" cy="1110608"/>
          </a:xfrm>
          <a:prstGeom prst="rect">
            <a:avLst/>
          </a:prstGeom>
          <a:solidFill>
            <a:srgbClr val="B7E445">
              <a:alpha val="13000"/>
            </a:srgbClr>
          </a:solidFill>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defRPr/>
            </a:pPr>
            <a:r>
              <a:rPr lang="en-SG" sz="1200" kern="0" dirty="0">
                <a:solidFill>
                  <a:schemeClr val="accent6">
                    <a:lumMod val="50000"/>
                  </a:schemeClr>
                </a:solidFill>
                <a:latin typeface="Century Gothic" panose="020B0502020202020204" pitchFamily="34" charset="0"/>
              </a:rPr>
              <a:t>Our solution is vetted by leading accreditor, Goldman Sachs’ employees to ensure businesses that apply receive the</a:t>
            </a:r>
            <a:r>
              <a:rPr lang="en-SG" sz="1200" b="1" kern="0" dirty="0">
                <a:solidFill>
                  <a:schemeClr val="accent6">
                    <a:lumMod val="50000"/>
                  </a:schemeClr>
                </a:solidFill>
                <a:latin typeface="Century Gothic" panose="020B0502020202020204" pitchFamily="34" charset="0"/>
              </a:rPr>
              <a:t> needed advice </a:t>
            </a:r>
            <a:r>
              <a:rPr lang="en-SG" sz="1200" kern="0" dirty="0">
                <a:solidFill>
                  <a:schemeClr val="accent6">
                    <a:lumMod val="50000"/>
                  </a:schemeClr>
                </a:solidFill>
                <a:latin typeface="Century Gothic" panose="020B0502020202020204" pitchFamily="34" charset="0"/>
              </a:rPr>
              <a:t>to </a:t>
            </a:r>
            <a:r>
              <a:rPr lang="en-SG" sz="1200" b="1" kern="0" dirty="0">
                <a:solidFill>
                  <a:schemeClr val="accent6">
                    <a:lumMod val="50000"/>
                  </a:schemeClr>
                </a:solidFill>
                <a:latin typeface="Century Gothic" panose="020B0502020202020204" pitchFamily="34" charset="0"/>
              </a:rPr>
              <a:t>be long lasting</a:t>
            </a:r>
            <a:r>
              <a:rPr lang="en-SG" sz="1200" kern="0" dirty="0">
                <a:solidFill>
                  <a:schemeClr val="accent6">
                    <a:lumMod val="50000"/>
                  </a:schemeClr>
                </a:solidFill>
                <a:latin typeface="Century Gothic" panose="020B0502020202020204" pitchFamily="34" charset="0"/>
              </a:rPr>
              <a:t>.</a:t>
            </a:r>
            <a:endParaRPr lang="en-SG" sz="1200" b="1" kern="0" dirty="0">
              <a:solidFill>
                <a:schemeClr val="accent6">
                  <a:lumMod val="50000"/>
                </a:schemeClr>
              </a:solidFill>
              <a:latin typeface="Century Gothic" panose="020B0502020202020204" pitchFamily="34" charset="0"/>
            </a:endParaRPr>
          </a:p>
        </p:txBody>
      </p:sp>
      <p:sp>
        <p:nvSpPr>
          <p:cNvPr id="82" name="Rectangle 81">
            <a:extLst>
              <a:ext uri="{FF2B5EF4-FFF2-40B4-BE49-F238E27FC236}">
                <a16:creationId xmlns:a16="http://schemas.microsoft.com/office/drawing/2014/main" id="{2E1144BC-C95A-406B-B103-E9AF415E7DC7}"/>
              </a:ext>
            </a:extLst>
          </p:cNvPr>
          <p:cNvSpPr/>
          <p:nvPr/>
        </p:nvSpPr>
        <p:spPr>
          <a:xfrm>
            <a:off x="8245771" y="4123172"/>
            <a:ext cx="3576785" cy="1071693"/>
          </a:xfrm>
          <a:prstGeom prst="rect">
            <a:avLst/>
          </a:prstGeom>
          <a:solidFill>
            <a:srgbClr val="B7E445">
              <a:alpha val="13000"/>
            </a:srgbClr>
          </a:solidFill>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defRPr/>
            </a:pPr>
            <a:r>
              <a:rPr lang="en-SG" sz="1200" kern="0" dirty="0" err="1">
                <a:solidFill>
                  <a:schemeClr val="accent6">
                    <a:lumMod val="50000"/>
                  </a:schemeClr>
                </a:solidFill>
                <a:latin typeface="Century Gothic" panose="020B0502020202020204" pitchFamily="34" charset="0"/>
              </a:rPr>
              <a:t>Crowdly</a:t>
            </a:r>
            <a:r>
              <a:rPr lang="en-SG" sz="1200" kern="0" dirty="0">
                <a:solidFill>
                  <a:schemeClr val="accent6">
                    <a:lumMod val="50000"/>
                  </a:schemeClr>
                </a:solidFill>
                <a:latin typeface="Century Gothic" panose="020B0502020202020204" pitchFamily="34" charset="0"/>
              </a:rPr>
              <a:t> doesn’t just stop at providing crowdfunding solutions but also assists enterprises by providing </a:t>
            </a:r>
            <a:r>
              <a:rPr lang="en-SG" sz="1200" b="1" kern="0" dirty="0">
                <a:solidFill>
                  <a:schemeClr val="accent6">
                    <a:lumMod val="50000"/>
                  </a:schemeClr>
                </a:solidFill>
                <a:latin typeface="Century Gothic" panose="020B0502020202020204" pitchFamily="34" charset="0"/>
              </a:rPr>
              <a:t>effective data management solutions</a:t>
            </a:r>
            <a:r>
              <a:rPr lang="en-SG" sz="1200" kern="0" dirty="0">
                <a:solidFill>
                  <a:schemeClr val="accent6">
                    <a:lumMod val="50000"/>
                  </a:schemeClr>
                </a:solidFill>
                <a:latin typeface="Century Gothic" panose="020B0502020202020204" pitchFamily="34" charset="0"/>
              </a:rPr>
              <a:t> for operational needs.</a:t>
            </a:r>
            <a:endParaRPr lang="en-SG" sz="1200" b="1" kern="0" dirty="0">
              <a:solidFill>
                <a:schemeClr val="accent6">
                  <a:lumMod val="50000"/>
                </a:schemeClr>
              </a:solidFill>
              <a:latin typeface="Century Gothic" panose="020B0502020202020204" pitchFamily="34" charset="0"/>
            </a:endParaRPr>
          </a:p>
        </p:txBody>
      </p:sp>
      <p:sp>
        <p:nvSpPr>
          <p:cNvPr id="94" name="Rectangle 93">
            <a:extLst>
              <a:ext uri="{FF2B5EF4-FFF2-40B4-BE49-F238E27FC236}">
                <a16:creationId xmlns:a16="http://schemas.microsoft.com/office/drawing/2014/main" id="{943EAF71-88E3-4658-AC7E-4C5DD795C7D1}"/>
              </a:ext>
            </a:extLst>
          </p:cNvPr>
          <p:cNvSpPr/>
          <p:nvPr/>
        </p:nvSpPr>
        <p:spPr>
          <a:xfrm>
            <a:off x="447674" y="1457706"/>
            <a:ext cx="3657599" cy="750327"/>
          </a:xfrm>
          <a:prstGeom prst="rect">
            <a:avLst/>
          </a:prstGeom>
          <a:solidFill>
            <a:srgbClr val="FF0000">
              <a:alpha val="13000"/>
            </a:srgbClr>
          </a:solidFill>
          <a:ln w="1905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defTabSz="914400">
              <a:defRPr/>
            </a:pPr>
            <a:endParaRPr lang="en-SG" sz="1200" b="1" kern="0">
              <a:solidFill>
                <a:schemeClr val="accent6">
                  <a:lumMod val="50000"/>
                </a:schemeClr>
              </a:solidFill>
            </a:endParaRPr>
          </a:p>
        </p:txBody>
      </p:sp>
      <p:sp>
        <p:nvSpPr>
          <p:cNvPr id="95" name="Rectangle 94">
            <a:extLst>
              <a:ext uri="{FF2B5EF4-FFF2-40B4-BE49-F238E27FC236}">
                <a16:creationId xmlns:a16="http://schemas.microsoft.com/office/drawing/2014/main" id="{B5E0B8E2-DFB2-41C9-8AD1-ABD292F6351C}"/>
              </a:ext>
            </a:extLst>
          </p:cNvPr>
          <p:cNvSpPr/>
          <p:nvPr/>
        </p:nvSpPr>
        <p:spPr>
          <a:xfrm>
            <a:off x="1295709" y="1538086"/>
            <a:ext cx="2398596" cy="568905"/>
          </a:xfrm>
          <a:prstGeom prst="rect">
            <a:avLst/>
          </a:prstGeom>
          <a:noFill/>
          <a:ln w="12700" cap="flat" cmpd="sng" algn="ctr">
            <a:noFill/>
            <a:prstDash val="solid"/>
            <a:miter lim="800000"/>
          </a:ln>
          <a:effectLst/>
        </p:spPr>
        <p:txBody>
          <a:bodyPr lIns="91440" tIns="45720" rIns="91440" bIns="45720" rtlCol="0" anchor="ctr"/>
          <a:lstStyle/>
          <a:p>
            <a:pPr defTabSz="914400">
              <a:defRPr/>
            </a:pPr>
            <a:r>
              <a:rPr lang="en-SG" sz="1200" kern="0" dirty="0">
                <a:latin typeface="Century Gothic"/>
              </a:rPr>
              <a:t>Inability for small businesses to </a:t>
            </a:r>
            <a:r>
              <a:rPr lang="en-SG" sz="1200" b="1" kern="0" dirty="0">
                <a:latin typeface="Century Gothic"/>
              </a:rPr>
              <a:t>raise capital</a:t>
            </a:r>
          </a:p>
        </p:txBody>
      </p:sp>
      <p:pic>
        <p:nvPicPr>
          <p:cNvPr id="96" name="Picture 95" descr="A picture containing drawing&#10;&#10;Description automatically generated">
            <a:extLst>
              <a:ext uri="{FF2B5EF4-FFF2-40B4-BE49-F238E27FC236}">
                <a16:creationId xmlns:a16="http://schemas.microsoft.com/office/drawing/2014/main" id="{96C826B1-64B6-4686-BA6B-4AE65DEE6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592" y="1519036"/>
            <a:ext cx="587955" cy="587955"/>
          </a:xfrm>
          <a:prstGeom prst="rect">
            <a:avLst/>
          </a:prstGeom>
        </p:spPr>
      </p:pic>
      <p:sp>
        <p:nvSpPr>
          <p:cNvPr id="98" name="Rectangle 97">
            <a:extLst>
              <a:ext uri="{FF2B5EF4-FFF2-40B4-BE49-F238E27FC236}">
                <a16:creationId xmlns:a16="http://schemas.microsoft.com/office/drawing/2014/main" id="{C84307BF-8E7D-463B-859E-B716F3B0D730}"/>
              </a:ext>
            </a:extLst>
          </p:cNvPr>
          <p:cNvSpPr/>
          <p:nvPr/>
        </p:nvSpPr>
        <p:spPr>
          <a:xfrm>
            <a:off x="5256763" y="1557856"/>
            <a:ext cx="2142327" cy="587955"/>
          </a:xfrm>
          <a:prstGeom prst="rect">
            <a:avLst/>
          </a:prstGeom>
          <a:noFill/>
          <a:ln w="12700" cap="flat" cmpd="sng" algn="ctr">
            <a:noFill/>
            <a:prstDash val="solid"/>
            <a:miter lim="800000"/>
          </a:ln>
          <a:effectLst/>
        </p:spPr>
        <p:txBody>
          <a:bodyPr rtlCol="0" anchor="ctr"/>
          <a:lstStyle/>
          <a:p>
            <a:pPr defTabSz="914400">
              <a:defRPr/>
            </a:pPr>
            <a:r>
              <a:rPr lang="en-SG" sz="1200" kern="0" dirty="0">
                <a:latin typeface="Century Gothic" panose="020B0502020202020204" pitchFamily="34" charset="0"/>
              </a:rPr>
              <a:t>Lack of </a:t>
            </a:r>
            <a:r>
              <a:rPr lang="en-SG" sz="1200" b="1" kern="0" dirty="0">
                <a:latin typeface="Century Gothic" panose="020B0502020202020204" pitchFamily="34" charset="0"/>
              </a:rPr>
              <a:t>long-term support </a:t>
            </a:r>
            <a:r>
              <a:rPr lang="en-SG" sz="1200" kern="0" dirty="0">
                <a:latin typeface="Century Gothic" panose="020B0502020202020204" pitchFamily="34" charset="0"/>
              </a:rPr>
              <a:t>for small enterprises</a:t>
            </a:r>
          </a:p>
        </p:txBody>
      </p:sp>
      <p:pic>
        <p:nvPicPr>
          <p:cNvPr id="99" name="Picture 98" descr="A picture containing sign&#10;&#10;Description automatically generated">
            <a:extLst>
              <a:ext uri="{FF2B5EF4-FFF2-40B4-BE49-F238E27FC236}">
                <a16:creationId xmlns:a16="http://schemas.microsoft.com/office/drawing/2014/main" id="{4B980787-6CE6-4280-8479-FE1CB1B5E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1476422"/>
            <a:ext cx="669389" cy="669389"/>
          </a:xfrm>
          <a:prstGeom prst="rect">
            <a:avLst/>
          </a:prstGeom>
        </p:spPr>
      </p:pic>
      <p:sp>
        <p:nvSpPr>
          <p:cNvPr id="100" name="Rectangle 99">
            <a:extLst>
              <a:ext uri="{FF2B5EF4-FFF2-40B4-BE49-F238E27FC236}">
                <a16:creationId xmlns:a16="http://schemas.microsoft.com/office/drawing/2014/main" id="{43A09C87-1299-434A-BA4D-073AC22A7C14}"/>
              </a:ext>
            </a:extLst>
          </p:cNvPr>
          <p:cNvSpPr/>
          <p:nvPr/>
        </p:nvSpPr>
        <p:spPr>
          <a:xfrm>
            <a:off x="8206774" y="1442303"/>
            <a:ext cx="3615783" cy="765729"/>
          </a:xfrm>
          <a:prstGeom prst="rect">
            <a:avLst/>
          </a:prstGeom>
          <a:solidFill>
            <a:srgbClr val="FF0000">
              <a:alpha val="13000"/>
            </a:srgbClr>
          </a:solidFill>
          <a:ln w="1905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defTabSz="914400">
              <a:defRPr/>
            </a:pPr>
            <a:r>
              <a:rPr lang="en-SG" sz="1200" b="1" kern="0">
                <a:solidFill>
                  <a:schemeClr val="accent6">
                    <a:lumMod val="50000"/>
                  </a:schemeClr>
                </a:solidFill>
              </a:rPr>
              <a:t>                               </a:t>
            </a:r>
          </a:p>
        </p:txBody>
      </p:sp>
      <p:sp>
        <p:nvSpPr>
          <p:cNvPr id="101" name="Rectangle 100">
            <a:extLst>
              <a:ext uri="{FF2B5EF4-FFF2-40B4-BE49-F238E27FC236}">
                <a16:creationId xmlns:a16="http://schemas.microsoft.com/office/drawing/2014/main" id="{40B17D5D-77C8-4CAC-B0D3-88065A20921F}"/>
              </a:ext>
            </a:extLst>
          </p:cNvPr>
          <p:cNvSpPr/>
          <p:nvPr/>
        </p:nvSpPr>
        <p:spPr>
          <a:xfrm>
            <a:off x="8892868" y="1474141"/>
            <a:ext cx="2803832" cy="696799"/>
          </a:xfrm>
          <a:prstGeom prst="rect">
            <a:avLst/>
          </a:prstGeom>
          <a:noFill/>
          <a:ln w="12700" cap="flat" cmpd="sng" algn="ctr">
            <a:noFill/>
            <a:prstDash val="solid"/>
            <a:miter lim="800000"/>
          </a:ln>
          <a:effectLst/>
        </p:spPr>
        <p:txBody>
          <a:bodyPr rtlCol="0" anchor="ctr"/>
          <a:lstStyle/>
          <a:p>
            <a:pPr defTabSz="914400">
              <a:defRPr/>
            </a:pPr>
            <a:r>
              <a:rPr lang="en-SG" sz="1200" b="1" kern="0" dirty="0">
                <a:latin typeface="Century Gothic" panose="020B0502020202020204" pitchFamily="34" charset="0"/>
              </a:rPr>
              <a:t>Operational issues </a:t>
            </a:r>
            <a:r>
              <a:rPr lang="en-SG" sz="1200" kern="0" dirty="0">
                <a:latin typeface="Century Gothic" panose="020B0502020202020204" pitchFamily="34" charset="0"/>
              </a:rPr>
              <a:t>are a leading cause of early failure</a:t>
            </a:r>
          </a:p>
        </p:txBody>
      </p:sp>
      <p:sp>
        <p:nvSpPr>
          <p:cNvPr id="16" name="TextBox 15">
            <a:extLst>
              <a:ext uri="{FF2B5EF4-FFF2-40B4-BE49-F238E27FC236}">
                <a16:creationId xmlns:a16="http://schemas.microsoft.com/office/drawing/2014/main" id="{CF376A7F-8A29-4AD1-A688-AD1FA0755C4D}"/>
              </a:ext>
            </a:extLst>
          </p:cNvPr>
          <p:cNvSpPr txBox="1"/>
          <p:nvPr/>
        </p:nvSpPr>
        <p:spPr>
          <a:xfrm>
            <a:off x="1147848" y="5552588"/>
            <a:ext cx="9896302" cy="523220"/>
          </a:xfrm>
          <a:prstGeom prst="rect">
            <a:avLst/>
          </a:prstGeom>
          <a:noFill/>
        </p:spPr>
        <p:txBody>
          <a:bodyPr wrap="square" lIns="91440" tIns="45720" rIns="91440" bIns="45720" rtlCol="0" anchor="t">
            <a:spAutoFit/>
          </a:bodyPr>
          <a:lstStyle/>
          <a:p>
            <a:pPr algn="ctr"/>
            <a:r>
              <a:rPr lang="en-SG" sz="1400" b="1" dirty="0" err="1"/>
              <a:t>Crowdly</a:t>
            </a:r>
            <a:r>
              <a:rPr lang="en-SG" sz="1400" b="1" dirty="0"/>
              <a:t> aims to provide a platform that not only </a:t>
            </a:r>
            <a:r>
              <a:rPr lang="en-SG" sz="1400" b="1" dirty="0">
                <a:solidFill>
                  <a:srgbClr val="FF0000"/>
                </a:solidFill>
              </a:rPr>
              <a:t>provides start-up capital</a:t>
            </a:r>
            <a:r>
              <a:rPr lang="en-SG" sz="1400" b="1" dirty="0"/>
              <a:t> for enterprises in the short run but also </a:t>
            </a:r>
            <a:r>
              <a:rPr lang="en-SG" sz="1400" b="1" dirty="0">
                <a:solidFill>
                  <a:srgbClr val="FF0000"/>
                </a:solidFill>
              </a:rPr>
              <a:t>long term support </a:t>
            </a:r>
            <a:r>
              <a:rPr lang="en-SG" sz="1400" b="1" dirty="0"/>
              <a:t>for them to keep growing without facing any </a:t>
            </a:r>
            <a:r>
              <a:rPr lang="en-SG" sz="1400" b="1" dirty="0">
                <a:solidFill>
                  <a:srgbClr val="FF0000"/>
                </a:solidFill>
              </a:rPr>
              <a:t>operational issues.</a:t>
            </a:r>
            <a:endParaRPr lang="en-SG" sz="1400" b="1" dirty="0"/>
          </a:p>
        </p:txBody>
      </p:sp>
      <p:sp>
        <p:nvSpPr>
          <p:cNvPr id="104" name="Isosceles Triangle 103">
            <a:extLst>
              <a:ext uri="{FF2B5EF4-FFF2-40B4-BE49-F238E27FC236}">
                <a16:creationId xmlns:a16="http://schemas.microsoft.com/office/drawing/2014/main" id="{3B825764-C1A2-4EE6-9FB3-52D9C0077EEA}"/>
              </a:ext>
            </a:extLst>
          </p:cNvPr>
          <p:cNvSpPr/>
          <p:nvPr/>
        </p:nvSpPr>
        <p:spPr>
          <a:xfrm flipV="1">
            <a:off x="9719989" y="3794064"/>
            <a:ext cx="885827" cy="243798"/>
          </a:xfrm>
          <a:prstGeom prst="triangle">
            <a:avLst/>
          </a:prstGeom>
          <a:solidFill>
            <a:srgbClr val="B3C7D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5" name="Isosceles Triangle 104">
            <a:extLst>
              <a:ext uri="{FF2B5EF4-FFF2-40B4-BE49-F238E27FC236}">
                <a16:creationId xmlns:a16="http://schemas.microsoft.com/office/drawing/2014/main" id="{39DA062B-4AA8-48A8-950D-B05B732C73A9}"/>
              </a:ext>
            </a:extLst>
          </p:cNvPr>
          <p:cNvSpPr/>
          <p:nvPr/>
        </p:nvSpPr>
        <p:spPr>
          <a:xfrm flipV="1">
            <a:off x="5653086" y="3794064"/>
            <a:ext cx="885827" cy="243798"/>
          </a:xfrm>
          <a:prstGeom prst="triangle">
            <a:avLst/>
          </a:prstGeom>
          <a:solidFill>
            <a:srgbClr val="B3C7D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5" name="Picture 4" descr="Icon&#10;&#10;Description automatically generated with low confidence">
            <a:extLst>
              <a:ext uri="{FF2B5EF4-FFF2-40B4-BE49-F238E27FC236}">
                <a16:creationId xmlns:a16="http://schemas.microsoft.com/office/drawing/2014/main" id="{6D623BD2-4515-45E3-AA91-4455A78165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1540533"/>
            <a:ext cx="605278" cy="605278"/>
          </a:xfrm>
          <a:prstGeom prst="rect">
            <a:avLst/>
          </a:prstGeom>
        </p:spPr>
      </p:pic>
    </p:spTree>
    <p:extLst>
      <p:ext uri="{BB962C8B-B14F-4D97-AF65-F5344CB8AC3E}">
        <p14:creationId xmlns:p14="http://schemas.microsoft.com/office/powerpoint/2010/main" val="60176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500"/>
                                        <p:tgtEl>
                                          <p:spTgt spid="9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fade">
                                      <p:cBhvr>
                                        <p:cTn id="39" dur="500"/>
                                        <p:tgtEl>
                                          <p:spTgt spid="105"/>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500"/>
                                        <p:tgtEl>
                                          <p:spTgt spid="10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4"/>
                                        </p:tgtEl>
                                        <p:attrNameLst>
                                          <p:attrName>style.visibility</p:attrName>
                                        </p:attrNameLst>
                                      </p:cBhvr>
                                      <p:to>
                                        <p:strVal val="visible"/>
                                      </p:to>
                                    </p:set>
                                    <p:animEffect transition="in" filter="fade">
                                      <p:cBhvr>
                                        <p:cTn id="62" dur="500"/>
                                        <p:tgtEl>
                                          <p:spTgt spid="10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59" grpId="0" animBg="1"/>
      <p:bldP spid="60" grpId="0" animBg="1"/>
      <p:bldP spid="61" grpId="0" animBg="1"/>
      <p:bldP spid="62" grpId="0" animBg="1"/>
      <p:bldP spid="66" grpId="0" animBg="1"/>
      <p:bldP spid="74" grpId="0" animBg="1"/>
      <p:bldP spid="82" grpId="0" animBg="1"/>
      <p:bldP spid="94" grpId="0" animBg="1"/>
      <p:bldP spid="95" grpId="0"/>
      <p:bldP spid="98" grpId="0"/>
      <p:bldP spid="100" grpId="0" animBg="1"/>
      <p:bldP spid="101" grpId="0"/>
      <p:bldP spid="16" grpId="0"/>
      <p:bldP spid="104" grpId="0" animBg="1"/>
      <p:bldP spid="10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CA40059-2831-43BC-BCBC-8DEF7B051389}"/>
              </a:ext>
            </a:extLst>
          </p:cNvPr>
          <p:cNvSpPr txBox="1">
            <a:spLocks/>
          </p:cNvSpPr>
          <p:nvPr/>
        </p:nvSpPr>
        <p:spPr>
          <a:xfrm>
            <a:off x="266601" y="192009"/>
            <a:ext cx="9896302" cy="604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dirty="0">
                <a:latin typeface="Century Gothic" panose="020B0502020202020204" pitchFamily="34" charset="0"/>
              </a:rPr>
              <a:t>SSR uses a suite of </a:t>
            </a:r>
            <a:r>
              <a:rPr lang="en-SG" sz="2400" b="1" dirty="0">
                <a:latin typeface="Century Gothic" panose="020B0502020202020204" pitchFamily="34" charset="0"/>
              </a:rPr>
              <a:t>cutting-edge technology </a:t>
            </a:r>
            <a:r>
              <a:rPr lang="en-SG" sz="2400" dirty="0">
                <a:latin typeface="Century Gothic" panose="020B0502020202020204" pitchFamily="34" charset="0"/>
              </a:rPr>
              <a:t>for best results</a:t>
            </a:r>
          </a:p>
        </p:txBody>
      </p:sp>
      <p:sp>
        <p:nvSpPr>
          <p:cNvPr id="2" name="Slide Number Placeholder 5">
            <a:extLst>
              <a:ext uri="{FF2B5EF4-FFF2-40B4-BE49-F238E27FC236}">
                <a16:creationId xmlns:a16="http://schemas.microsoft.com/office/drawing/2014/main" id="{B77CA0DB-EA33-471E-B954-512E74AA8694}"/>
              </a:ext>
            </a:extLst>
          </p:cNvPr>
          <p:cNvSpPr txBox="1">
            <a:spLocks/>
          </p:cNvSpPr>
          <p:nvPr/>
        </p:nvSpPr>
        <p:spPr>
          <a:xfrm>
            <a:off x="11822559" y="6492875"/>
            <a:ext cx="3694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5D20A0-B3EF-4396-8888-03D8D9281B5E}" type="slidenum">
              <a:rPr lang="en-SG" smtClean="0"/>
              <a:pPr/>
              <a:t>5</a:t>
            </a:fld>
            <a:endParaRPr lang="en-SG"/>
          </a:p>
        </p:txBody>
      </p:sp>
      <p:sp>
        <p:nvSpPr>
          <p:cNvPr id="24" name="Rectangle 23">
            <a:extLst>
              <a:ext uri="{FF2B5EF4-FFF2-40B4-BE49-F238E27FC236}">
                <a16:creationId xmlns:a16="http://schemas.microsoft.com/office/drawing/2014/main" id="{D0D2C979-0472-4D76-909A-F1F402C866F7}"/>
              </a:ext>
            </a:extLst>
          </p:cNvPr>
          <p:cNvSpPr/>
          <p:nvPr/>
        </p:nvSpPr>
        <p:spPr>
          <a:xfrm>
            <a:off x="625706" y="1414053"/>
            <a:ext cx="3395877" cy="296091"/>
          </a:xfrm>
          <a:prstGeom prst="rect">
            <a:avLst/>
          </a:prstGeom>
          <a:solidFill>
            <a:srgbClr val="053259"/>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SG" dirty="0"/>
              <a:t>Google Trend Analytics</a:t>
            </a:r>
          </a:p>
        </p:txBody>
      </p:sp>
      <p:sp>
        <p:nvSpPr>
          <p:cNvPr id="26" name="Rectangle 25">
            <a:extLst>
              <a:ext uri="{FF2B5EF4-FFF2-40B4-BE49-F238E27FC236}">
                <a16:creationId xmlns:a16="http://schemas.microsoft.com/office/drawing/2014/main" id="{95F0B886-AEBC-429E-B34C-2C32881C10A3}"/>
              </a:ext>
            </a:extLst>
          </p:cNvPr>
          <p:cNvSpPr/>
          <p:nvPr/>
        </p:nvSpPr>
        <p:spPr>
          <a:xfrm>
            <a:off x="4398062" y="1414050"/>
            <a:ext cx="3395876" cy="296091"/>
          </a:xfrm>
          <a:prstGeom prst="rect">
            <a:avLst/>
          </a:prstGeom>
          <a:solidFill>
            <a:srgbClr val="457B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Speech Recognition &amp; Translation</a:t>
            </a:r>
          </a:p>
        </p:txBody>
      </p:sp>
      <p:sp>
        <p:nvSpPr>
          <p:cNvPr id="28" name="Rectangle 27">
            <a:extLst>
              <a:ext uri="{FF2B5EF4-FFF2-40B4-BE49-F238E27FC236}">
                <a16:creationId xmlns:a16="http://schemas.microsoft.com/office/drawing/2014/main" id="{4AB16B47-797B-4D21-A882-EB6948DBFD7F}"/>
              </a:ext>
            </a:extLst>
          </p:cNvPr>
          <p:cNvSpPr/>
          <p:nvPr/>
        </p:nvSpPr>
        <p:spPr>
          <a:xfrm>
            <a:off x="8170417" y="1414049"/>
            <a:ext cx="3705577" cy="296092"/>
          </a:xfrm>
          <a:prstGeom prst="rect">
            <a:avLst/>
          </a:prstGeom>
          <a:solidFill>
            <a:srgbClr val="A8DADC"/>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SG" dirty="0"/>
              <a:t>Cloud Data Platform</a:t>
            </a:r>
          </a:p>
        </p:txBody>
      </p:sp>
      <p:sp>
        <p:nvSpPr>
          <p:cNvPr id="32" name="Rectangle 31">
            <a:extLst>
              <a:ext uri="{FF2B5EF4-FFF2-40B4-BE49-F238E27FC236}">
                <a16:creationId xmlns:a16="http://schemas.microsoft.com/office/drawing/2014/main" id="{4A7B26AD-3D4F-4191-B4CE-EFE98E529A1F}"/>
              </a:ext>
            </a:extLst>
          </p:cNvPr>
          <p:cNvSpPr/>
          <p:nvPr/>
        </p:nvSpPr>
        <p:spPr>
          <a:xfrm>
            <a:off x="317040" y="782192"/>
            <a:ext cx="6536521" cy="540581"/>
          </a:xfrm>
          <a:prstGeom prst="rect">
            <a:avLst/>
          </a:prstGeom>
          <a:noFill/>
          <a:ln w="12700" cap="flat" cmpd="sng" algn="ctr">
            <a:noFill/>
            <a:prstDash val="solid"/>
            <a:miter lim="800000"/>
          </a:ln>
          <a:effectLst/>
        </p:spPr>
        <p:txBody>
          <a:bodyPr rtlCol="0" anchor="ctr"/>
          <a:lstStyle/>
          <a:p>
            <a:pPr defTabSz="914400">
              <a:defRPr/>
            </a:pPr>
            <a:r>
              <a:rPr lang="en-SG" sz="1400" b="1" i="1" kern="0">
                <a:latin typeface="Century Gothic" panose="020B0502020202020204" pitchFamily="34" charset="0"/>
              </a:rPr>
              <a:t>The following technology verticals have been leveraged for the solution:</a:t>
            </a:r>
          </a:p>
        </p:txBody>
      </p:sp>
      <p:cxnSp>
        <p:nvCxnSpPr>
          <p:cNvPr id="34" name="Straight Connector 33">
            <a:extLst>
              <a:ext uri="{FF2B5EF4-FFF2-40B4-BE49-F238E27FC236}">
                <a16:creationId xmlns:a16="http://schemas.microsoft.com/office/drawing/2014/main" id="{E79E32BA-00C3-4F93-8EBB-62CD0B6883AF}"/>
              </a:ext>
            </a:extLst>
          </p:cNvPr>
          <p:cNvCxnSpPr>
            <a:cxnSpLocks/>
          </p:cNvCxnSpPr>
          <p:nvPr/>
        </p:nvCxnSpPr>
        <p:spPr>
          <a:xfrm>
            <a:off x="4199138" y="1414049"/>
            <a:ext cx="0" cy="4732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26B57F-CB0E-4757-9DE3-A6D07082A5DA}"/>
              </a:ext>
            </a:extLst>
          </p:cNvPr>
          <p:cNvCxnSpPr>
            <a:cxnSpLocks/>
          </p:cNvCxnSpPr>
          <p:nvPr/>
        </p:nvCxnSpPr>
        <p:spPr>
          <a:xfrm>
            <a:off x="7973627" y="1414049"/>
            <a:ext cx="0" cy="480764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FC4D5F-8224-4DF7-8377-A2817C92F8A2}"/>
              </a:ext>
            </a:extLst>
          </p:cNvPr>
          <p:cNvSpPr txBox="1"/>
          <p:nvPr/>
        </p:nvSpPr>
        <p:spPr>
          <a:xfrm>
            <a:off x="623743" y="1832132"/>
            <a:ext cx="3395877" cy="1384995"/>
          </a:xfrm>
          <a:prstGeom prst="rect">
            <a:avLst/>
          </a:prstGeom>
          <a:noFill/>
        </p:spPr>
        <p:txBody>
          <a:bodyPr wrap="square" rtlCol="0">
            <a:spAutoFit/>
          </a:bodyPr>
          <a:lstStyle/>
          <a:p>
            <a:pPr marL="177800" indent="-177800">
              <a:buAutoNum type="arabicPeriod"/>
            </a:pPr>
            <a:r>
              <a:rPr lang="en-SG" sz="1200" dirty="0">
                <a:latin typeface="Century Gothic" panose="020B0502020202020204" pitchFamily="34" charset="0"/>
              </a:rPr>
              <a:t>Searching keywords in the business categories to determine overall popularity and potential of proposed business</a:t>
            </a:r>
          </a:p>
          <a:p>
            <a:pPr marL="177800" indent="-177800">
              <a:buAutoNum type="arabicPeriod"/>
            </a:pPr>
            <a:r>
              <a:rPr lang="en-SG" sz="1200" dirty="0">
                <a:latin typeface="Century Gothic" panose="020B0502020202020204" pitchFamily="34" charset="0"/>
              </a:rPr>
              <a:t>Continuous flow of data to point users to the latest trends</a:t>
            </a:r>
          </a:p>
          <a:p>
            <a:pPr marL="177800" indent="-177800">
              <a:buAutoNum type="arabicPeriod"/>
            </a:pPr>
            <a:r>
              <a:rPr lang="en-SG" sz="1200" dirty="0">
                <a:latin typeface="Century Gothic" panose="020B0502020202020204" pitchFamily="34" charset="0"/>
              </a:rPr>
              <a:t>Easy to interpret by anyone</a:t>
            </a:r>
          </a:p>
        </p:txBody>
      </p:sp>
      <p:sp>
        <p:nvSpPr>
          <p:cNvPr id="38" name="TextBox 37">
            <a:extLst>
              <a:ext uri="{FF2B5EF4-FFF2-40B4-BE49-F238E27FC236}">
                <a16:creationId xmlns:a16="http://schemas.microsoft.com/office/drawing/2014/main" id="{3393DF03-3562-4120-B9F1-88B2B362C39E}"/>
              </a:ext>
            </a:extLst>
          </p:cNvPr>
          <p:cNvSpPr txBox="1"/>
          <p:nvPr/>
        </p:nvSpPr>
        <p:spPr>
          <a:xfrm>
            <a:off x="4398062" y="1809206"/>
            <a:ext cx="3263317" cy="1754326"/>
          </a:xfrm>
          <a:prstGeom prst="rect">
            <a:avLst/>
          </a:prstGeom>
          <a:noFill/>
        </p:spPr>
        <p:txBody>
          <a:bodyPr wrap="square" rtlCol="0">
            <a:spAutoFit/>
          </a:bodyPr>
          <a:lstStyle/>
          <a:p>
            <a:pPr marL="342900" indent="-342900">
              <a:buAutoNum type="arabicPeriod"/>
            </a:pPr>
            <a:r>
              <a:rPr lang="en-SG" sz="1200" dirty="0">
                <a:latin typeface="Century Gothic" panose="020B0502020202020204" pitchFamily="34" charset="0"/>
              </a:rPr>
              <a:t>Overcomes any language barriers for anyone with brilliant business ideas</a:t>
            </a:r>
          </a:p>
          <a:p>
            <a:pPr marL="342900" indent="-342900">
              <a:buAutoNum type="arabicPeriod"/>
            </a:pPr>
            <a:r>
              <a:rPr lang="en-SG" sz="1200" dirty="0">
                <a:latin typeface="Century Gothic" panose="020B0502020202020204" pitchFamily="34" charset="0"/>
              </a:rPr>
              <a:t>Allows applicants to either type or speak into the form, thereby saving time and opening opportunities to all</a:t>
            </a:r>
          </a:p>
          <a:p>
            <a:pPr marL="342900" indent="-342900">
              <a:buAutoNum type="arabicPeriod"/>
            </a:pPr>
            <a:r>
              <a:rPr lang="en-SG" sz="1200" dirty="0">
                <a:latin typeface="Century Gothic" panose="020B0502020202020204" pitchFamily="34" charset="0"/>
              </a:rPr>
              <a:t>Executed via AWS translate and AWS transcribe with accurate results</a:t>
            </a:r>
          </a:p>
        </p:txBody>
      </p:sp>
      <p:sp>
        <p:nvSpPr>
          <p:cNvPr id="40" name="TextBox 39">
            <a:extLst>
              <a:ext uri="{FF2B5EF4-FFF2-40B4-BE49-F238E27FC236}">
                <a16:creationId xmlns:a16="http://schemas.microsoft.com/office/drawing/2014/main" id="{7636034D-A8A8-4CF8-93E6-807E9DAC3264}"/>
              </a:ext>
            </a:extLst>
          </p:cNvPr>
          <p:cNvSpPr txBox="1"/>
          <p:nvPr/>
        </p:nvSpPr>
        <p:spPr>
          <a:xfrm>
            <a:off x="8172550" y="1794327"/>
            <a:ext cx="3393398" cy="1569660"/>
          </a:xfrm>
          <a:prstGeom prst="rect">
            <a:avLst/>
          </a:prstGeom>
          <a:noFill/>
        </p:spPr>
        <p:txBody>
          <a:bodyPr wrap="square" rtlCol="0">
            <a:spAutoFit/>
          </a:bodyPr>
          <a:lstStyle/>
          <a:p>
            <a:pPr marL="269875" indent="-269875">
              <a:buAutoNum type="arabicPeriod"/>
            </a:pPr>
            <a:r>
              <a:rPr lang="en-SG" sz="1200" dirty="0">
                <a:latin typeface="Century Gothic" panose="020B0502020202020204" pitchFamily="34" charset="0"/>
              </a:rPr>
              <a:t> Digital asset management for business owners to have all their documents stored in one place</a:t>
            </a:r>
          </a:p>
          <a:p>
            <a:pPr marL="269875" indent="-269875">
              <a:buAutoNum type="arabicPeriod"/>
            </a:pPr>
            <a:r>
              <a:rPr lang="en-SG" sz="1200" dirty="0">
                <a:latin typeface="Century Gothic" panose="020B0502020202020204" pitchFamily="34" charset="0"/>
              </a:rPr>
              <a:t>Provides convenience of document access and storage</a:t>
            </a:r>
          </a:p>
          <a:p>
            <a:pPr marL="269875" indent="-269875">
              <a:buAutoNum type="arabicPeriod"/>
            </a:pPr>
            <a:r>
              <a:rPr lang="en-SG" sz="1200" dirty="0">
                <a:latin typeface="Century Gothic" panose="020B0502020202020204" pitchFamily="34" charset="0"/>
              </a:rPr>
              <a:t>Scalable due to AWS S3 large cloud storage</a:t>
            </a:r>
          </a:p>
          <a:p>
            <a:pPr marL="342900" indent="-342900">
              <a:buAutoNum type="arabicPeriod"/>
            </a:pPr>
            <a:endParaRPr lang="en-SG" sz="1200" dirty="0">
              <a:latin typeface="Century Gothic" panose="020B0502020202020204" pitchFamily="34" charset="0"/>
            </a:endParaRPr>
          </a:p>
        </p:txBody>
      </p:sp>
      <p:pic>
        <p:nvPicPr>
          <p:cNvPr id="4" name="Picture 3">
            <a:extLst>
              <a:ext uri="{FF2B5EF4-FFF2-40B4-BE49-F238E27FC236}">
                <a16:creationId xmlns:a16="http://schemas.microsoft.com/office/drawing/2014/main" id="{26800734-268B-4BEB-AF82-1B214D64DFB7}"/>
              </a:ext>
            </a:extLst>
          </p:cNvPr>
          <p:cNvPicPr>
            <a:picLocks noChangeAspect="1"/>
          </p:cNvPicPr>
          <p:nvPr/>
        </p:nvPicPr>
        <p:blipFill>
          <a:blip r:embed="rId5"/>
          <a:stretch>
            <a:fillRect/>
          </a:stretch>
        </p:blipFill>
        <p:spPr>
          <a:xfrm>
            <a:off x="8313517" y="3733014"/>
            <a:ext cx="3509042" cy="2187599"/>
          </a:xfrm>
          <a:prstGeom prst="rect">
            <a:avLst/>
          </a:prstGeom>
        </p:spPr>
      </p:pic>
      <p:pic>
        <p:nvPicPr>
          <p:cNvPr id="6" name="demo_speech">
            <a:hlinkClick r:id="" action="ppaction://media"/>
            <a:extLst>
              <a:ext uri="{FF2B5EF4-FFF2-40B4-BE49-F238E27FC236}">
                <a16:creationId xmlns:a16="http://schemas.microsoft.com/office/drawing/2014/main" id="{B463D226-9902-480D-AED9-391E6D5E7A5D}"/>
              </a:ext>
            </a:extLst>
          </p:cNvPr>
          <p:cNvPicPr>
            <a:picLocks noChangeAspect="1"/>
          </p:cNvPicPr>
          <p:nvPr>
            <a:videoFile r:link="rId1"/>
            <p:extLst>
              <p:ext uri="{DAA4B4D4-6D71-4841-9C94-3DE7FCFB9230}">
                <p14:media xmlns:p14="http://schemas.microsoft.com/office/powerpoint/2010/main" r:embed="rId2">
                  <p14:trim st="14534"/>
                </p14:media>
              </p:ext>
            </p:extLst>
          </p:nvPr>
        </p:nvPicPr>
        <p:blipFill>
          <a:blip r:embed="rId6"/>
          <a:stretch>
            <a:fillRect/>
          </a:stretch>
        </p:blipFill>
        <p:spPr>
          <a:xfrm>
            <a:off x="4398062" y="4022297"/>
            <a:ext cx="3506772" cy="1972559"/>
          </a:xfrm>
          <a:prstGeom prst="rect">
            <a:avLst/>
          </a:prstGeom>
        </p:spPr>
      </p:pic>
      <p:pic>
        <p:nvPicPr>
          <p:cNvPr id="8" name="Picture 7">
            <a:extLst>
              <a:ext uri="{FF2B5EF4-FFF2-40B4-BE49-F238E27FC236}">
                <a16:creationId xmlns:a16="http://schemas.microsoft.com/office/drawing/2014/main" id="{5BE1B885-0340-41FE-BEDA-1C6D98EF2A68}"/>
              </a:ext>
            </a:extLst>
          </p:cNvPr>
          <p:cNvPicPr>
            <a:picLocks noChangeAspect="1"/>
          </p:cNvPicPr>
          <p:nvPr/>
        </p:nvPicPr>
        <p:blipFill>
          <a:blip r:embed="rId7"/>
          <a:stretch>
            <a:fillRect/>
          </a:stretch>
        </p:blipFill>
        <p:spPr>
          <a:xfrm>
            <a:off x="219556" y="3672389"/>
            <a:ext cx="3780659" cy="2557392"/>
          </a:xfrm>
          <a:prstGeom prst="rect">
            <a:avLst/>
          </a:prstGeom>
        </p:spPr>
      </p:pic>
    </p:spTree>
    <p:extLst>
      <p:ext uri="{BB962C8B-B14F-4D97-AF65-F5344CB8AC3E}">
        <p14:creationId xmlns:p14="http://schemas.microsoft.com/office/powerpoint/2010/main" val="336956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Diagram&#10;&#10;Description automatically generated">
            <a:extLst>
              <a:ext uri="{FF2B5EF4-FFF2-40B4-BE49-F238E27FC236}">
                <a16:creationId xmlns:a16="http://schemas.microsoft.com/office/drawing/2014/main" id="{B9372A71-A54F-4E63-90AC-B4D56244A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34" y="880763"/>
            <a:ext cx="7504473" cy="5318704"/>
          </a:xfrm>
          <a:prstGeom prst="rect">
            <a:avLst/>
          </a:prstGeom>
        </p:spPr>
      </p:pic>
      <p:sp>
        <p:nvSpPr>
          <p:cNvPr id="18" name="Title 1">
            <a:extLst>
              <a:ext uri="{FF2B5EF4-FFF2-40B4-BE49-F238E27FC236}">
                <a16:creationId xmlns:a16="http://schemas.microsoft.com/office/drawing/2014/main" id="{98FB79D2-19F3-4846-80A1-B89C4D2F2FFE}"/>
              </a:ext>
            </a:extLst>
          </p:cNvPr>
          <p:cNvSpPr txBox="1">
            <a:spLocks/>
          </p:cNvSpPr>
          <p:nvPr/>
        </p:nvSpPr>
        <p:spPr>
          <a:xfrm>
            <a:off x="115599" y="176169"/>
            <a:ext cx="9896302" cy="604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dirty="0" err="1">
                <a:latin typeface="Century Gothic" panose="020B0502020202020204" pitchFamily="34" charset="0"/>
              </a:rPr>
              <a:t>Crowdly</a:t>
            </a:r>
            <a:r>
              <a:rPr lang="en-SG" sz="2400" dirty="0">
                <a:latin typeface="Century Gothic" panose="020B0502020202020204" pitchFamily="34" charset="0"/>
              </a:rPr>
              <a:t> ensures </a:t>
            </a:r>
            <a:r>
              <a:rPr lang="en-SG" sz="2400" b="1" dirty="0">
                <a:latin typeface="Century Gothic" panose="020B0502020202020204" pitchFamily="34" charset="0"/>
              </a:rPr>
              <a:t>smooth user experience </a:t>
            </a:r>
            <a:r>
              <a:rPr lang="en-SG" sz="2400" dirty="0">
                <a:latin typeface="Century Gothic" panose="020B0502020202020204" pitchFamily="34" charset="0"/>
              </a:rPr>
              <a:t>multi laterally</a:t>
            </a:r>
          </a:p>
        </p:txBody>
      </p:sp>
      <p:sp>
        <p:nvSpPr>
          <p:cNvPr id="4" name="TextBox 3">
            <a:extLst>
              <a:ext uri="{FF2B5EF4-FFF2-40B4-BE49-F238E27FC236}">
                <a16:creationId xmlns:a16="http://schemas.microsoft.com/office/drawing/2014/main" id="{DAB0E15F-DEE8-4592-9EE9-D1DB37EE3F11}"/>
              </a:ext>
            </a:extLst>
          </p:cNvPr>
          <p:cNvSpPr txBox="1"/>
          <p:nvPr/>
        </p:nvSpPr>
        <p:spPr>
          <a:xfrm>
            <a:off x="8481668" y="1336119"/>
            <a:ext cx="3393398" cy="4185761"/>
          </a:xfrm>
          <a:prstGeom prst="rect">
            <a:avLst/>
          </a:prstGeom>
          <a:noFill/>
        </p:spPr>
        <p:txBody>
          <a:bodyPr wrap="square" rtlCol="0">
            <a:spAutoFit/>
          </a:bodyPr>
          <a:lstStyle/>
          <a:p>
            <a:pPr marL="269875" indent="-269875">
              <a:buAutoNum type="arabicPeriod"/>
            </a:pPr>
            <a:r>
              <a:rPr lang="en-SG" sz="1400" dirty="0">
                <a:latin typeface="Century Gothic" panose="020B0502020202020204" pitchFamily="34" charset="0"/>
              </a:rPr>
              <a:t>Three main users: applicants, donors, GS employees</a:t>
            </a:r>
          </a:p>
          <a:p>
            <a:pPr marL="727075" lvl="1" indent="-269875">
              <a:buAutoNum type="arabicPeriod"/>
            </a:pPr>
            <a:r>
              <a:rPr lang="en-SG" sz="1400" dirty="0">
                <a:latin typeface="Century Gothic" panose="020B0502020202020204" pitchFamily="34" charset="0"/>
              </a:rPr>
              <a:t>Applicants: main aim is to apply without worrying about finances, main </a:t>
            </a:r>
            <a:r>
              <a:rPr lang="en-SG" sz="1400" b="1" dirty="0">
                <a:latin typeface="Century Gothic" panose="020B0502020202020204" pitchFamily="34" charset="0"/>
              </a:rPr>
              <a:t>emphasis on business valuation</a:t>
            </a:r>
          </a:p>
          <a:p>
            <a:pPr marL="727075" lvl="1" indent="-269875">
              <a:buAutoNum type="arabicPeriod"/>
            </a:pPr>
            <a:r>
              <a:rPr lang="en-SG" sz="1400" dirty="0">
                <a:latin typeface="Century Gothic" panose="020B0502020202020204" pitchFamily="34" charset="0"/>
              </a:rPr>
              <a:t>Donor: main aim is to </a:t>
            </a:r>
            <a:r>
              <a:rPr lang="en-SG" sz="1400" b="1" dirty="0">
                <a:latin typeface="Century Gothic" panose="020B0502020202020204" pitchFamily="34" charset="0"/>
              </a:rPr>
              <a:t>donate with ease </a:t>
            </a:r>
            <a:r>
              <a:rPr lang="en-SG" sz="1400" dirty="0">
                <a:latin typeface="Century Gothic" panose="020B0502020202020204" pitchFamily="34" charset="0"/>
              </a:rPr>
              <a:t>and observe transparency from each applicant's pitch</a:t>
            </a:r>
          </a:p>
          <a:p>
            <a:pPr marL="727075" lvl="1" indent="-269875">
              <a:buAutoNum type="arabicPeriod"/>
            </a:pPr>
            <a:r>
              <a:rPr lang="en-SG" sz="1400" dirty="0">
                <a:latin typeface="Century Gothic" panose="020B0502020202020204" pitchFamily="34" charset="0"/>
              </a:rPr>
              <a:t>GS employee: main aim is to </a:t>
            </a:r>
            <a:r>
              <a:rPr lang="en-SG" sz="1400" b="1" dirty="0">
                <a:latin typeface="Century Gothic" panose="020B0502020202020204" pitchFamily="34" charset="0"/>
              </a:rPr>
              <a:t>approve and reject proposals</a:t>
            </a:r>
          </a:p>
          <a:p>
            <a:pPr lvl="1"/>
            <a:endParaRPr lang="en-SG" sz="1400" dirty="0">
              <a:latin typeface="Century Gothic" panose="020B0502020202020204" pitchFamily="34" charset="0"/>
            </a:endParaRPr>
          </a:p>
          <a:p>
            <a:pPr marL="269875" indent="-269875">
              <a:buAutoNum type="arabicPeriod"/>
            </a:pPr>
            <a:r>
              <a:rPr lang="en-SG" sz="1400" dirty="0">
                <a:latin typeface="Century Gothic" panose="020B0502020202020204" pitchFamily="34" charset="0"/>
              </a:rPr>
              <a:t>Designed with </a:t>
            </a:r>
            <a:r>
              <a:rPr lang="en-SG" sz="1400" b="1" dirty="0">
                <a:latin typeface="Century Gothic" panose="020B0502020202020204" pitchFamily="34" charset="0"/>
              </a:rPr>
              <a:t>minimal screen transitions</a:t>
            </a:r>
            <a:r>
              <a:rPr lang="en-SG" sz="1400" dirty="0">
                <a:latin typeface="Century Gothic" panose="020B0502020202020204" pitchFamily="34" charset="0"/>
              </a:rPr>
              <a:t> to achieve </a:t>
            </a:r>
            <a:r>
              <a:rPr lang="en-SG" sz="1400" b="1" dirty="0">
                <a:latin typeface="Century Gothic" panose="020B0502020202020204" pitchFamily="34" charset="0"/>
              </a:rPr>
              <a:t>less than 6 touchpoints</a:t>
            </a:r>
            <a:r>
              <a:rPr lang="en-SG" sz="1400" dirty="0">
                <a:latin typeface="Century Gothic" panose="020B0502020202020204" pitchFamily="34" charset="0"/>
              </a:rPr>
              <a:t> to reach their main goals</a:t>
            </a:r>
          </a:p>
        </p:txBody>
      </p:sp>
    </p:spTree>
    <p:extLst>
      <p:ext uri="{BB962C8B-B14F-4D97-AF65-F5344CB8AC3E}">
        <p14:creationId xmlns:p14="http://schemas.microsoft.com/office/powerpoint/2010/main" val="349946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28608CD-99D8-4CC3-A07B-139BE245F831}"/>
              </a:ext>
            </a:extLst>
          </p:cNvPr>
          <p:cNvSpPr txBox="1">
            <a:spLocks/>
          </p:cNvSpPr>
          <p:nvPr/>
        </p:nvSpPr>
        <p:spPr>
          <a:xfrm>
            <a:off x="11822558" y="6462071"/>
            <a:ext cx="3694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5D20A0-B3EF-4396-8888-03D8D9281B5E}" type="slidenum">
              <a:rPr lang="en-SG" smtClean="0"/>
              <a:pPr/>
              <a:t>7</a:t>
            </a:fld>
            <a:endParaRPr lang="en-SG"/>
          </a:p>
        </p:txBody>
      </p:sp>
      <p:sp>
        <p:nvSpPr>
          <p:cNvPr id="6" name="Title 1">
            <a:extLst>
              <a:ext uri="{FF2B5EF4-FFF2-40B4-BE49-F238E27FC236}">
                <a16:creationId xmlns:a16="http://schemas.microsoft.com/office/drawing/2014/main" id="{5D48C28D-84E0-4B51-8FB9-1D35DE587EC1}"/>
              </a:ext>
            </a:extLst>
          </p:cNvPr>
          <p:cNvSpPr txBox="1">
            <a:spLocks/>
          </p:cNvSpPr>
          <p:nvPr/>
        </p:nvSpPr>
        <p:spPr>
          <a:xfrm>
            <a:off x="286030" y="0"/>
            <a:ext cx="9896302" cy="604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dirty="0" err="1">
                <a:latin typeface="Century Gothic" panose="020B0502020202020204" pitchFamily="34" charset="0"/>
              </a:rPr>
              <a:t>Crowdly</a:t>
            </a:r>
            <a:r>
              <a:rPr lang="en-SG" sz="2400" dirty="0">
                <a:latin typeface="Century Gothic" panose="020B0502020202020204" pitchFamily="34" charset="0"/>
              </a:rPr>
              <a:t> provides an </a:t>
            </a:r>
            <a:r>
              <a:rPr lang="en-SG" sz="2400" b="1" dirty="0">
                <a:latin typeface="Century Gothic" panose="020B0502020202020204" pitchFamily="34" charset="0"/>
              </a:rPr>
              <a:t>all-in-one solution </a:t>
            </a:r>
            <a:r>
              <a:rPr lang="en-SG" sz="2400" dirty="0">
                <a:latin typeface="Century Gothic" panose="020B0502020202020204" pitchFamily="34" charset="0"/>
              </a:rPr>
              <a:t>to fund and optimize small enterprises</a:t>
            </a:r>
          </a:p>
        </p:txBody>
      </p:sp>
      <p:graphicFrame>
        <p:nvGraphicFramePr>
          <p:cNvPr id="4" name="Table 4">
            <a:extLst>
              <a:ext uri="{FF2B5EF4-FFF2-40B4-BE49-F238E27FC236}">
                <a16:creationId xmlns:a16="http://schemas.microsoft.com/office/drawing/2014/main" id="{1950386B-07D2-4CED-A9A2-FA79D16A2957}"/>
              </a:ext>
            </a:extLst>
          </p:cNvPr>
          <p:cNvGraphicFramePr>
            <a:graphicFrameLocks noGrp="1"/>
          </p:cNvGraphicFramePr>
          <p:nvPr>
            <p:extLst>
              <p:ext uri="{D42A27DB-BD31-4B8C-83A1-F6EECF244321}">
                <p14:modId xmlns:p14="http://schemas.microsoft.com/office/powerpoint/2010/main" val="1871284566"/>
              </p:ext>
            </p:extLst>
          </p:nvPr>
        </p:nvGraphicFramePr>
        <p:xfrm>
          <a:off x="1052945" y="1342254"/>
          <a:ext cx="10095345" cy="4732869"/>
        </p:xfrm>
        <a:graphic>
          <a:graphicData uri="http://schemas.openxmlformats.org/drawingml/2006/table">
            <a:tbl>
              <a:tblPr firstRow="1" bandRow="1">
                <a:tableStyleId>{2D5ABB26-0587-4C30-8999-92F81FD0307C}</a:tableStyleId>
              </a:tblPr>
              <a:tblGrid>
                <a:gridCol w="2494667">
                  <a:extLst>
                    <a:ext uri="{9D8B030D-6E8A-4147-A177-3AD203B41FA5}">
                      <a16:colId xmlns:a16="http://schemas.microsoft.com/office/drawing/2014/main" val="3060297203"/>
                    </a:ext>
                  </a:extLst>
                </a:gridCol>
                <a:gridCol w="1315673">
                  <a:extLst>
                    <a:ext uri="{9D8B030D-6E8A-4147-A177-3AD203B41FA5}">
                      <a16:colId xmlns:a16="http://schemas.microsoft.com/office/drawing/2014/main" val="682948845"/>
                    </a:ext>
                  </a:extLst>
                </a:gridCol>
                <a:gridCol w="1262334">
                  <a:extLst>
                    <a:ext uri="{9D8B030D-6E8A-4147-A177-3AD203B41FA5}">
                      <a16:colId xmlns:a16="http://schemas.microsoft.com/office/drawing/2014/main" val="3273912322"/>
                    </a:ext>
                  </a:extLst>
                </a:gridCol>
                <a:gridCol w="1226777">
                  <a:extLst>
                    <a:ext uri="{9D8B030D-6E8A-4147-A177-3AD203B41FA5}">
                      <a16:colId xmlns:a16="http://schemas.microsoft.com/office/drawing/2014/main" val="2471551015"/>
                    </a:ext>
                  </a:extLst>
                </a:gridCol>
                <a:gridCol w="1200107">
                  <a:extLst>
                    <a:ext uri="{9D8B030D-6E8A-4147-A177-3AD203B41FA5}">
                      <a16:colId xmlns:a16="http://schemas.microsoft.com/office/drawing/2014/main" val="1257708725"/>
                    </a:ext>
                  </a:extLst>
                </a:gridCol>
                <a:gridCol w="1311933">
                  <a:extLst>
                    <a:ext uri="{9D8B030D-6E8A-4147-A177-3AD203B41FA5}">
                      <a16:colId xmlns:a16="http://schemas.microsoft.com/office/drawing/2014/main" val="273841479"/>
                    </a:ext>
                  </a:extLst>
                </a:gridCol>
                <a:gridCol w="1283854">
                  <a:extLst>
                    <a:ext uri="{9D8B030D-6E8A-4147-A177-3AD203B41FA5}">
                      <a16:colId xmlns:a16="http://schemas.microsoft.com/office/drawing/2014/main" val="1949975437"/>
                    </a:ext>
                  </a:extLst>
                </a:gridCol>
              </a:tblGrid>
              <a:tr h="680509">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100" dirty="0">
                          <a:latin typeface="Century Gothic" panose="020B0502020202020204" pitchFamily="34" charset="0"/>
                        </a:rPr>
                        <a:t>Digital Asset 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100" dirty="0">
                          <a:latin typeface="Century Gothic" panose="020B0502020202020204" pitchFamily="34" charset="0"/>
                        </a:rPr>
                        <a:t>Crowdfunding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100" dirty="0">
                          <a:latin typeface="Century Gothic" panose="020B0502020202020204" pitchFamily="34" charset="0"/>
                        </a:rPr>
                        <a:t>Offer long term support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041748"/>
                  </a:ext>
                </a:extLst>
              </a:tr>
              <a:tr h="1013090">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9401316"/>
                  </a:ext>
                </a:extLst>
              </a:tr>
              <a:tr h="1013090">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50632"/>
                  </a:ext>
                </a:extLst>
              </a:tr>
              <a:tr h="1013090">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8138648"/>
                  </a:ext>
                </a:extLst>
              </a:tr>
              <a:tr h="1013090">
                <a:tc>
                  <a:txBody>
                    <a:bodyPr/>
                    <a:lstStyle/>
                    <a:p>
                      <a:endParaRPr lang="en-SG" dirty="0">
                        <a:highlight>
                          <a:srgbClr val="43BEDD"/>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AEE"/>
                    </a:solidFill>
                  </a:tcPr>
                </a:tc>
                <a:tc>
                  <a:txBody>
                    <a:bodyPr/>
                    <a:lstStyle/>
                    <a:p>
                      <a:endParaRPr lang="en-SG">
                        <a:highlight>
                          <a:srgbClr val="43BEDD"/>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AEE"/>
                    </a:solidFill>
                  </a:tcPr>
                </a:tc>
                <a:tc>
                  <a:txBody>
                    <a:bodyPr/>
                    <a:lstStyle/>
                    <a:p>
                      <a:endParaRPr lang="en-SG">
                        <a:highlight>
                          <a:srgbClr val="43BEDD"/>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AEE"/>
                    </a:solidFill>
                  </a:tcPr>
                </a:tc>
                <a:tc>
                  <a:txBody>
                    <a:bodyPr/>
                    <a:lstStyle/>
                    <a:p>
                      <a:endParaRPr lang="en-SG">
                        <a:highlight>
                          <a:srgbClr val="43BEDD"/>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AEE"/>
                    </a:solidFill>
                  </a:tcPr>
                </a:tc>
                <a:tc>
                  <a:txBody>
                    <a:bodyPr/>
                    <a:lstStyle/>
                    <a:p>
                      <a:endParaRPr lang="en-SG">
                        <a:highlight>
                          <a:srgbClr val="43BEDD"/>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AEE"/>
                    </a:solidFill>
                  </a:tcPr>
                </a:tc>
                <a:tc>
                  <a:txBody>
                    <a:bodyPr/>
                    <a:lstStyle/>
                    <a:p>
                      <a:endParaRPr lang="en-SG">
                        <a:highlight>
                          <a:srgbClr val="43BEDD"/>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AEE"/>
                    </a:solidFill>
                  </a:tcPr>
                </a:tc>
                <a:tc>
                  <a:txBody>
                    <a:bodyPr/>
                    <a:lstStyle/>
                    <a:p>
                      <a:endParaRPr lang="en-SG" dirty="0">
                        <a:highlight>
                          <a:srgbClr val="43BEDD"/>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FAEE"/>
                    </a:solidFill>
                  </a:tcPr>
                </a:tc>
                <a:extLst>
                  <a:ext uri="{0D108BD9-81ED-4DB2-BD59-A6C34878D82A}">
                    <a16:rowId xmlns:a16="http://schemas.microsoft.com/office/drawing/2014/main" val="1299694615"/>
                  </a:ext>
                </a:extLst>
              </a:tr>
            </a:tbl>
          </a:graphicData>
        </a:graphic>
      </p:graphicFrame>
      <p:cxnSp>
        <p:nvCxnSpPr>
          <p:cNvPr id="8" name="Straight Connector 7">
            <a:extLst>
              <a:ext uri="{FF2B5EF4-FFF2-40B4-BE49-F238E27FC236}">
                <a16:creationId xmlns:a16="http://schemas.microsoft.com/office/drawing/2014/main" id="{0D854E2E-945B-41CB-AB3A-2260DF4CDBFA}"/>
              </a:ext>
            </a:extLst>
          </p:cNvPr>
          <p:cNvCxnSpPr>
            <a:cxnSpLocks/>
          </p:cNvCxnSpPr>
          <p:nvPr/>
        </p:nvCxnSpPr>
        <p:spPr>
          <a:xfrm>
            <a:off x="1043710" y="1355208"/>
            <a:ext cx="2493817" cy="65542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1F7F895-D7F7-4E23-A310-EEA9204B45E8}"/>
              </a:ext>
            </a:extLst>
          </p:cNvPr>
          <p:cNvSpPr txBox="1"/>
          <p:nvPr/>
        </p:nvSpPr>
        <p:spPr>
          <a:xfrm>
            <a:off x="2290618" y="1437886"/>
            <a:ext cx="1295400" cy="261610"/>
          </a:xfrm>
          <a:prstGeom prst="rect">
            <a:avLst/>
          </a:prstGeom>
          <a:noFill/>
        </p:spPr>
        <p:txBody>
          <a:bodyPr wrap="square" rtlCol="0">
            <a:spAutoFit/>
          </a:bodyPr>
          <a:lstStyle/>
          <a:p>
            <a:r>
              <a:rPr lang="en-SG" sz="1100" b="1">
                <a:latin typeface="Century Gothic" panose="020B0502020202020204" pitchFamily="34" charset="0"/>
              </a:rPr>
              <a:t>Capabilities</a:t>
            </a:r>
          </a:p>
        </p:txBody>
      </p:sp>
      <p:sp>
        <p:nvSpPr>
          <p:cNvPr id="38" name="TextBox 37">
            <a:extLst>
              <a:ext uri="{FF2B5EF4-FFF2-40B4-BE49-F238E27FC236}">
                <a16:creationId xmlns:a16="http://schemas.microsoft.com/office/drawing/2014/main" id="{B68FC424-D9AD-4AEF-9DC8-EBBABFCC773D}"/>
              </a:ext>
            </a:extLst>
          </p:cNvPr>
          <p:cNvSpPr txBox="1"/>
          <p:nvPr/>
        </p:nvSpPr>
        <p:spPr>
          <a:xfrm>
            <a:off x="1155892" y="1721362"/>
            <a:ext cx="1805200" cy="261610"/>
          </a:xfrm>
          <a:prstGeom prst="rect">
            <a:avLst/>
          </a:prstGeom>
          <a:noFill/>
        </p:spPr>
        <p:txBody>
          <a:bodyPr wrap="square" rtlCol="0">
            <a:spAutoFit/>
          </a:bodyPr>
          <a:lstStyle/>
          <a:p>
            <a:r>
              <a:rPr lang="en-SG" sz="1100" b="1">
                <a:latin typeface="Century Gothic" panose="020B0502020202020204" pitchFamily="34" charset="0"/>
              </a:rPr>
              <a:t>Existing solutions</a:t>
            </a:r>
          </a:p>
        </p:txBody>
      </p:sp>
      <p:sp>
        <p:nvSpPr>
          <p:cNvPr id="41" name="Rectangle 40">
            <a:extLst>
              <a:ext uri="{FF2B5EF4-FFF2-40B4-BE49-F238E27FC236}">
                <a16:creationId xmlns:a16="http://schemas.microsoft.com/office/drawing/2014/main" id="{E3B7B69B-94A7-4723-A711-499090017B78}"/>
              </a:ext>
            </a:extLst>
          </p:cNvPr>
          <p:cNvSpPr/>
          <p:nvPr/>
        </p:nvSpPr>
        <p:spPr>
          <a:xfrm>
            <a:off x="1183469" y="2228095"/>
            <a:ext cx="2214296" cy="733694"/>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100" b="1" u="sng" kern="0" dirty="0">
                <a:latin typeface="Century Gothic"/>
              </a:rPr>
              <a:t>Kiva</a:t>
            </a:r>
          </a:p>
          <a:p>
            <a:pPr algn="ctr">
              <a:defRPr/>
            </a:pPr>
            <a:r>
              <a:rPr lang="en-SG" sz="1100" kern="0" dirty="0">
                <a:latin typeface="Century Gothic"/>
              </a:rPr>
              <a:t>A microloan based crowdfunding platform</a:t>
            </a:r>
          </a:p>
        </p:txBody>
      </p:sp>
      <p:sp>
        <p:nvSpPr>
          <p:cNvPr id="44" name="Rectangle 43">
            <a:extLst>
              <a:ext uri="{FF2B5EF4-FFF2-40B4-BE49-F238E27FC236}">
                <a16:creationId xmlns:a16="http://schemas.microsoft.com/office/drawing/2014/main" id="{852F1005-05AB-4175-A9E7-10202B9DDD3F}"/>
              </a:ext>
            </a:extLst>
          </p:cNvPr>
          <p:cNvSpPr/>
          <p:nvPr/>
        </p:nvSpPr>
        <p:spPr>
          <a:xfrm>
            <a:off x="1067447" y="3164935"/>
            <a:ext cx="2530598" cy="733694"/>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100" b="1" u="sng" kern="0" dirty="0">
                <a:latin typeface="Century Gothic"/>
              </a:rPr>
              <a:t>Kickstarter</a:t>
            </a:r>
          </a:p>
          <a:p>
            <a:pPr algn="ctr">
              <a:defRPr/>
            </a:pPr>
            <a:r>
              <a:rPr lang="en-SG" sz="1100" kern="0" dirty="0">
                <a:latin typeface="Century Gothic"/>
              </a:rPr>
              <a:t>One of the biggest crowdfunding platforms in the world</a:t>
            </a:r>
          </a:p>
        </p:txBody>
      </p:sp>
      <p:sp>
        <p:nvSpPr>
          <p:cNvPr id="45" name="Rectangle 44">
            <a:extLst>
              <a:ext uri="{FF2B5EF4-FFF2-40B4-BE49-F238E27FC236}">
                <a16:creationId xmlns:a16="http://schemas.microsoft.com/office/drawing/2014/main" id="{3D96067B-4004-474E-8EEC-B7B790BDFDD9}"/>
              </a:ext>
            </a:extLst>
          </p:cNvPr>
          <p:cNvSpPr/>
          <p:nvPr/>
        </p:nvSpPr>
        <p:spPr>
          <a:xfrm>
            <a:off x="1155892" y="4215095"/>
            <a:ext cx="2317150" cy="791203"/>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100" b="1" u="sng" kern="0" dirty="0" err="1">
                <a:latin typeface="Century Gothic"/>
              </a:rPr>
              <a:t>ProofHub</a:t>
            </a:r>
            <a:endParaRPr lang="en-SG" sz="1100" b="1" u="sng" kern="0" dirty="0">
              <a:latin typeface="Century Gothic"/>
            </a:endParaRPr>
          </a:p>
          <a:p>
            <a:pPr algn="ctr">
              <a:defRPr/>
            </a:pPr>
            <a:r>
              <a:rPr lang="en-SG" sz="1100" kern="0" dirty="0">
                <a:latin typeface="Century Gothic"/>
              </a:rPr>
              <a:t>Business management software that helps with operations and asset management</a:t>
            </a:r>
          </a:p>
        </p:txBody>
      </p:sp>
      <p:sp>
        <p:nvSpPr>
          <p:cNvPr id="12" name="Rectangle 11">
            <a:extLst>
              <a:ext uri="{FF2B5EF4-FFF2-40B4-BE49-F238E27FC236}">
                <a16:creationId xmlns:a16="http://schemas.microsoft.com/office/drawing/2014/main" id="{326EC08D-5F40-41B1-812D-45C9621AF021}"/>
              </a:ext>
            </a:extLst>
          </p:cNvPr>
          <p:cNvSpPr/>
          <p:nvPr/>
        </p:nvSpPr>
        <p:spPr>
          <a:xfrm>
            <a:off x="1183469" y="5175029"/>
            <a:ext cx="2214296" cy="733694"/>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100" b="1" kern="0" dirty="0" err="1">
                <a:latin typeface="Century Gothic" panose="020B0502020202020204" pitchFamily="34" charset="0"/>
              </a:rPr>
              <a:t>Crowdly</a:t>
            </a:r>
            <a:endParaRPr lang="en-SG" sz="1100" b="1" kern="0" dirty="0">
              <a:latin typeface="Century Gothic" panose="020B0502020202020204" pitchFamily="34" charset="0"/>
            </a:endParaRPr>
          </a:p>
        </p:txBody>
      </p:sp>
      <p:sp>
        <p:nvSpPr>
          <p:cNvPr id="14" name="Isosceles Triangle 93">
            <a:extLst>
              <a:ext uri="{FF2B5EF4-FFF2-40B4-BE49-F238E27FC236}">
                <a16:creationId xmlns:a16="http://schemas.microsoft.com/office/drawing/2014/main" id="{64E80AC6-4AC3-4DDE-B9B8-67E36D29713E}"/>
              </a:ext>
            </a:extLst>
          </p:cNvPr>
          <p:cNvSpPr/>
          <p:nvPr/>
        </p:nvSpPr>
        <p:spPr>
          <a:xfrm rot="5400000">
            <a:off x="656861" y="5466851"/>
            <a:ext cx="310945" cy="23921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00"/>
          </a:p>
        </p:txBody>
      </p:sp>
      <p:sp>
        <p:nvSpPr>
          <p:cNvPr id="17" name="Rectangle 16">
            <a:extLst>
              <a:ext uri="{FF2B5EF4-FFF2-40B4-BE49-F238E27FC236}">
                <a16:creationId xmlns:a16="http://schemas.microsoft.com/office/drawing/2014/main" id="{A25E1D6A-C25E-4121-931E-009724AC6E6A}"/>
              </a:ext>
            </a:extLst>
          </p:cNvPr>
          <p:cNvSpPr/>
          <p:nvPr/>
        </p:nvSpPr>
        <p:spPr>
          <a:xfrm>
            <a:off x="3537527" y="1117600"/>
            <a:ext cx="3778607" cy="22465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i="1">
                <a:solidFill>
                  <a:schemeClr val="tx1"/>
                </a:solidFill>
                <a:latin typeface="Century Gothic" panose="020B0502020202020204" pitchFamily="34" charset="0"/>
              </a:rPr>
              <a:t>Technical capabilities </a:t>
            </a:r>
          </a:p>
        </p:txBody>
      </p:sp>
      <p:sp>
        <p:nvSpPr>
          <p:cNvPr id="18" name="Rectangle 17">
            <a:extLst>
              <a:ext uri="{FF2B5EF4-FFF2-40B4-BE49-F238E27FC236}">
                <a16:creationId xmlns:a16="http://schemas.microsoft.com/office/drawing/2014/main" id="{3EFA1D3C-8FBC-47F6-AFF5-CC57569F7D33}"/>
              </a:ext>
            </a:extLst>
          </p:cNvPr>
          <p:cNvSpPr/>
          <p:nvPr/>
        </p:nvSpPr>
        <p:spPr>
          <a:xfrm>
            <a:off x="7360448" y="1117600"/>
            <a:ext cx="3778606" cy="224654"/>
          </a:xfrm>
          <a:prstGeom prst="rect">
            <a:avLst/>
          </a:prstGeom>
          <a:solidFill>
            <a:srgbClr val="F7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i="1">
                <a:solidFill>
                  <a:schemeClr val="tx1"/>
                </a:solidFill>
                <a:latin typeface="Century Gothic" panose="020B0502020202020204" pitchFamily="34" charset="0"/>
              </a:rPr>
              <a:t>Value propositions </a:t>
            </a:r>
          </a:p>
        </p:txBody>
      </p:sp>
      <p:pic>
        <p:nvPicPr>
          <p:cNvPr id="35" name="Picture 34">
            <a:extLst>
              <a:ext uri="{FF2B5EF4-FFF2-40B4-BE49-F238E27FC236}">
                <a16:creationId xmlns:a16="http://schemas.microsoft.com/office/drawing/2014/main" id="{5DB5EB7C-4FE5-434F-BE0C-5050EAFAAB81}"/>
              </a:ext>
            </a:extLst>
          </p:cNvPr>
          <p:cNvPicPr>
            <a:picLocks noChangeAspect="1"/>
          </p:cNvPicPr>
          <p:nvPr/>
        </p:nvPicPr>
        <p:blipFill>
          <a:blip r:embed="rId3"/>
          <a:stretch>
            <a:fillRect/>
          </a:stretch>
        </p:blipFill>
        <p:spPr>
          <a:xfrm>
            <a:off x="3997727" y="3295414"/>
            <a:ext cx="480291" cy="480291"/>
          </a:xfrm>
          <a:prstGeom prst="rect">
            <a:avLst/>
          </a:prstGeom>
        </p:spPr>
      </p:pic>
      <p:pic>
        <p:nvPicPr>
          <p:cNvPr id="36" name="Picture 35">
            <a:extLst>
              <a:ext uri="{FF2B5EF4-FFF2-40B4-BE49-F238E27FC236}">
                <a16:creationId xmlns:a16="http://schemas.microsoft.com/office/drawing/2014/main" id="{4354D86D-3C2D-48EB-B09A-9B823DC41463}"/>
              </a:ext>
            </a:extLst>
          </p:cNvPr>
          <p:cNvPicPr>
            <a:picLocks noChangeAspect="1"/>
          </p:cNvPicPr>
          <p:nvPr/>
        </p:nvPicPr>
        <p:blipFill>
          <a:blip r:embed="rId3"/>
          <a:stretch>
            <a:fillRect/>
          </a:stretch>
        </p:blipFill>
        <p:spPr>
          <a:xfrm>
            <a:off x="6487857" y="3295414"/>
            <a:ext cx="480291" cy="480291"/>
          </a:xfrm>
          <a:prstGeom prst="rect">
            <a:avLst/>
          </a:prstGeom>
        </p:spPr>
      </p:pic>
      <p:pic>
        <p:nvPicPr>
          <p:cNvPr id="39" name="Picture 38">
            <a:extLst>
              <a:ext uri="{FF2B5EF4-FFF2-40B4-BE49-F238E27FC236}">
                <a16:creationId xmlns:a16="http://schemas.microsoft.com/office/drawing/2014/main" id="{B620BF2B-19C1-41B5-8B0E-EEC8122E1D99}"/>
              </a:ext>
            </a:extLst>
          </p:cNvPr>
          <p:cNvPicPr>
            <a:picLocks noChangeAspect="1"/>
          </p:cNvPicPr>
          <p:nvPr/>
        </p:nvPicPr>
        <p:blipFill>
          <a:blip r:embed="rId3"/>
          <a:stretch>
            <a:fillRect/>
          </a:stretch>
        </p:blipFill>
        <p:spPr>
          <a:xfrm>
            <a:off x="3943926" y="5346608"/>
            <a:ext cx="480291" cy="480291"/>
          </a:xfrm>
          <a:prstGeom prst="rect">
            <a:avLst/>
          </a:prstGeom>
        </p:spPr>
      </p:pic>
      <p:pic>
        <p:nvPicPr>
          <p:cNvPr id="21" name="Picture 20">
            <a:extLst>
              <a:ext uri="{FF2B5EF4-FFF2-40B4-BE49-F238E27FC236}">
                <a16:creationId xmlns:a16="http://schemas.microsoft.com/office/drawing/2014/main" id="{41CB1155-06E9-4961-B777-5F9547455FFB}"/>
              </a:ext>
            </a:extLst>
          </p:cNvPr>
          <p:cNvPicPr>
            <a:picLocks noChangeAspect="1"/>
          </p:cNvPicPr>
          <p:nvPr/>
        </p:nvPicPr>
        <p:blipFill>
          <a:blip r:embed="rId4"/>
          <a:stretch>
            <a:fillRect/>
          </a:stretch>
        </p:blipFill>
        <p:spPr>
          <a:xfrm>
            <a:off x="5305521" y="2316564"/>
            <a:ext cx="381000" cy="381000"/>
          </a:xfrm>
          <a:prstGeom prst="rect">
            <a:avLst/>
          </a:prstGeom>
        </p:spPr>
      </p:pic>
      <p:pic>
        <p:nvPicPr>
          <p:cNvPr id="40" name="Picture 39">
            <a:extLst>
              <a:ext uri="{FF2B5EF4-FFF2-40B4-BE49-F238E27FC236}">
                <a16:creationId xmlns:a16="http://schemas.microsoft.com/office/drawing/2014/main" id="{3A9B1147-B089-4803-BAE6-054AD35189F9}"/>
              </a:ext>
            </a:extLst>
          </p:cNvPr>
          <p:cNvPicPr>
            <a:picLocks noChangeAspect="1"/>
          </p:cNvPicPr>
          <p:nvPr/>
        </p:nvPicPr>
        <p:blipFill>
          <a:blip r:embed="rId4"/>
          <a:stretch>
            <a:fillRect/>
          </a:stretch>
        </p:blipFill>
        <p:spPr>
          <a:xfrm>
            <a:off x="6537502" y="2316564"/>
            <a:ext cx="381000" cy="381000"/>
          </a:xfrm>
          <a:prstGeom prst="rect">
            <a:avLst/>
          </a:prstGeom>
        </p:spPr>
      </p:pic>
      <p:pic>
        <p:nvPicPr>
          <p:cNvPr id="43" name="Picture 42">
            <a:extLst>
              <a:ext uri="{FF2B5EF4-FFF2-40B4-BE49-F238E27FC236}">
                <a16:creationId xmlns:a16="http://schemas.microsoft.com/office/drawing/2014/main" id="{D70B071D-AFA5-4C4D-ADE4-2AEB9C0231F3}"/>
              </a:ext>
            </a:extLst>
          </p:cNvPr>
          <p:cNvPicPr>
            <a:picLocks noChangeAspect="1"/>
          </p:cNvPicPr>
          <p:nvPr/>
        </p:nvPicPr>
        <p:blipFill>
          <a:blip r:embed="rId4"/>
          <a:stretch>
            <a:fillRect/>
          </a:stretch>
        </p:blipFill>
        <p:spPr>
          <a:xfrm>
            <a:off x="4073540" y="2336173"/>
            <a:ext cx="381000" cy="381000"/>
          </a:xfrm>
          <a:prstGeom prst="rect">
            <a:avLst/>
          </a:prstGeom>
        </p:spPr>
      </p:pic>
      <p:pic>
        <p:nvPicPr>
          <p:cNvPr id="46" name="Picture 45">
            <a:extLst>
              <a:ext uri="{FF2B5EF4-FFF2-40B4-BE49-F238E27FC236}">
                <a16:creationId xmlns:a16="http://schemas.microsoft.com/office/drawing/2014/main" id="{3B14D0F4-0E31-4D00-AF08-5469383C902B}"/>
              </a:ext>
            </a:extLst>
          </p:cNvPr>
          <p:cNvPicPr>
            <a:picLocks noChangeAspect="1"/>
          </p:cNvPicPr>
          <p:nvPr/>
        </p:nvPicPr>
        <p:blipFill>
          <a:blip r:embed="rId4"/>
          <a:stretch>
            <a:fillRect/>
          </a:stretch>
        </p:blipFill>
        <p:spPr>
          <a:xfrm>
            <a:off x="7787482" y="3345059"/>
            <a:ext cx="381000" cy="381000"/>
          </a:xfrm>
          <a:prstGeom prst="rect">
            <a:avLst/>
          </a:prstGeom>
        </p:spPr>
      </p:pic>
      <p:pic>
        <p:nvPicPr>
          <p:cNvPr id="23" name="Picture 22">
            <a:extLst>
              <a:ext uri="{FF2B5EF4-FFF2-40B4-BE49-F238E27FC236}">
                <a16:creationId xmlns:a16="http://schemas.microsoft.com/office/drawing/2014/main" id="{65EDC1D6-3966-4573-B6BE-4A86231CAC7E}"/>
              </a:ext>
            </a:extLst>
          </p:cNvPr>
          <p:cNvPicPr>
            <a:picLocks noChangeAspect="1"/>
          </p:cNvPicPr>
          <p:nvPr/>
        </p:nvPicPr>
        <p:blipFill>
          <a:blip r:embed="rId3"/>
          <a:stretch>
            <a:fillRect/>
          </a:stretch>
        </p:blipFill>
        <p:spPr>
          <a:xfrm>
            <a:off x="5255876" y="5346608"/>
            <a:ext cx="480291" cy="480291"/>
          </a:xfrm>
          <a:prstGeom prst="rect">
            <a:avLst/>
          </a:prstGeom>
        </p:spPr>
      </p:pic>
      <p:pic>
        <p:nvPicPr>
          <p:cNvPr id="51" name="Picture 50">
            <a:extLst>
              <a:ext uri="{FF2B5EF4-FFF2-40B4-BE49-F238E27FC236}">
                <a16:creationId xmlns:a16="http://schemas.microsoft.com/office/drawing/2014/main" id="{2C851D32-568C-4C0A-B307-E57B22D6616D}"/>
              </a:ext>
            </a:extLst>
          </p:cNvPr>
          <p:cNvPicPr>
            <a:picLocks noChangeAspect="1"/>
          </p:cNvPicPr>
          <p:nvPr/>
        </p:nvPicPr>
        <p:blipFill>
          <a:blip r:embed="rId3"/>
          <a:stretch>
            <a:fillRect/>
          </a:stretch>
        </p:blipFill>
        <p:spPr>
          <a:xfrm>
            <a:off x="6487857" y="5346608"/>
            <a:ext cx="480291" cy="480291"/>
          </a:xfrm>
          <a:prstGeom prst="rect">
            <a:avLst/>
          </a:prstGeom>
        </p:spPr>
      </p:pic>
      <p:sp>
        <p:nvSpPr>
          <p:cNvPr id="25" name="TextBox 24">
            <a:extLst>
              <a:ext uri="{FF2B5EF4-FFF2-40B4-BE49-F238E27FC236}">
                <a16:creationId xmlns:a16="http://schemas.microsoft.com/office/drawing/2014/main" id="{B961F305-B991-4B55-BA5F-1171127758B2}"/>
              </a:ext>
            </a:extLst>
          </p:cNvPr>
          <p:cNvSpPr txBox="1"/>
          <p:nvPr/>
        </p:nvSpPr>
        <p:spPr>
          <a:xfrm>
            <a:off x="3697658" y="1406110"/>
            <a:ext cx="1080430" cy="600164"/>
          </a:xfrm>
          <a:prstGeom prst="rect">
            <a:avLst/>
          </a:prstGeom>
          <a:noFill/>
        </p:spPr>
        <p:txBody>
          <a:bodyPr wrap="square" rtlCol="0">
            <a:spAutoFit/>
          </a:bodyPr>
          <a:lstStyle/>
          <a:p>
            <a:pPr algn="ctr"/>
            <a:r>
              <a:rPr lang="en-SG" sz="1100" dirty="0">
                <a:latin typeface="Century Gothic" panose="020B0502020202020204" pitchFamily="34" charset="0"/>
              </a:rPr>
              <a:t>Google Trends analytics</a:t>
            </a:r>
          </a:p>
        </p:txBody>
      </p:sp>
      <p:sp>
        <p:nvSpPr>
          <p:cNvPr id="55" name="TextBox 54">
            <a:extLst>
              <a:ext uri="{FF2B5EF4-FFF2-40B4-BE49-F238E27FC236}">
                <a16:creationId xmlns:a16="http://schemas.microsoft.com/office/drawing/2014/main" id="{A4BEC794-CD65-49F2-8E0F-133F8B0C2C06}"/>
              </a:ext>
            </a:extLst>
          </p:cNvPr>
          <p:cNvSpPr txBox="1"/>
          <p:nvPr/>
        </p:nvSpPr>
        <p:spPr>
          <a:xfrm>
            <a:off x="4859376" y="1490748"/>
            <a:ext cx="1273289" cy="430887"/>
          </a:xfrm>
          <a:prstGeom prst="rect">
            <a:avLst/>
          </a:prstGeom>
          <a:noFill/>
        </p:spPr>
        <p:txBody>
          <a:bodyPr wrap="square" rtlCol="0">
            <a:spAutoFit/>
          </a:bodyPr>
          <a:lstStyle/>
          <a:p>
            <a:pPr algn="ctr"/>
            <a:r>
              <a:rPr lang="en-SG" sz="1100" dirty="0">
                <a:latin typeface="Century Gothic" panose="020B0502020202020204" pitchFamily="34" charset="0"/>
              </a:rPr>
              <a:t>Speech Recognition</a:t>
            </a:r>
          </a:p>
        </p:txBody>
      </p:sp>
      <p:sp>
        <p:nvSpPr>
          <p:cNvPr id="57" name="TextBox 56">
            <a:extLst>
              <a:ext uri="{FF2B5EF4-FFF2-40B4-BE49-F238E27FC236}">
                <a16:creationId xmlns:a16="http://schemas.microsoft.com/office/drawing/2014/main" id="{3E90F139-22B4-43F5-BB23-221D19CBFD45}"/>
              </a:ext>
            </a:extLst>
          </p:cNvPr>
          <p:cNvSpPr txBox="1"/>
          <p:nvPr/>
        </p:nvSpPr>
        <p:spPr>
          <a:xfrm>
            <a:off x="6270802" y="1467474"/>
            <a:ext cx="918346" cy="430887"/>
          </a:xfrm>
          <a:prstGeom prst="rect">
            <a:avLst/>
          </a:prstGeom>
          <a:noFill/>
        </p:spPr>
        <p:txBody>
          <a:bodyPr wrap="square" rtlCol="0">
            <a:spAutoFit/>
          </a:bodyPr>
          <a:lstStyle/>
          <a:p>
            <a:pPr algn="ctr"/>
            <a:r>
              <a:rPr lang="en-SG" sz="1100" dirty="0">
                <a:latin typeface="Century Gothic" panose="020B0502020202020204" pitchFamily="34" charset="0"/>
              </a:rPr>
              <a:t>Cloud Based</a:t>
            </a:r>
          </a:p>
        </p:txBody>
      </p:sp>
      <p:pic>
        <p:nvPicPr>
          <p:cNvPr id="69" name="Picture 68">
            <a:extLst>
              <a:ext uri="{FF2B5EF4-FFF2-40B4-BE49-F238E27FC236}">
                <a16:creationId xmlns:a16="http://schemas.microsoft.com/office/drawing/2014/main" id="{E6D48C21-977C-4995-B755-1174B39030A6}"/>
              </a:ext>
            </a:extLst>
          </p:cNvPr>
          <p:cNvPicPr>
            <a:picLocks noChangeAspect="1"/>
          </p:cNvPicPr>
          <p:nvPr/>
        </p:nvPicPr>
        <p:blipFill>
          <a:blip r:embed="rId3"/>
          <a:stretch>
            <a:fillRect/>
          </a:stretch>
        </p:blipFill>
        <p:spPr>
          <a:xfrm>
            <a:off x="7725852" y="5346608"/>
            <a:ext cx="480291" cy="480291"/>
          </a:xfrm>
          <a:prstGeom prst="rect">
            <a:avLst/>
          </a:prstGeom>
          <a:solidFill>
            <a:srgbClr val="F1FAEE"/>
          </a:solidFill>
        </p:spPr>
      </p:pic>
      <p:pic>
        <p:nvPicPr>
          <p:cNvPr id="70" name="Picture 69">
            <a:extLst>
              <a:ext uri="{FF2B5EF4-FFF2-40B4-BE49-F238E27FC236}">
                <a16:creationId xmlns:a16="http://schemas.microsoft.com/office/drawing/2014/main" id="{5ACD1243-EC3E-4D86-BA92-792E411C8FD3}"/>
              </a:ext>
            </a:extLst>
          </p:cNvPr>
          <p:cNvPicPr>
            <a:picLocks noChangeAspect="1"/>
          </p:cNvPicPr>
          <p:nvPr/>
        </p:nvPicPr>
        <p:blipFill>
          <a:blip r:embed="rId3"/>
          <a:stretch>
            <a:fillRect/>
          </a:stretch>
        </p:blipFill>
        <p:spPr>
          <a:xfrm>
            <a:off x="8986494" y="5346608"/>
            <a:ext cx="480291" cy="480291"/>
          </a:xfrm>
          <a:prstGeom prst="rect">
            <a:avLst/>
          </a:prstGeom>
        </p:spPr>
      </p:pic>
      <p:pic>
        <p:nvPicPr>
          <p:cNvPr id="71" name="Picture 70">
            <a:extLst>
              <a:ext uri="{FF2B5EF4-FFF2-40B4-BE49-F238E27FC236}">
                <a16:creationId xmlns:a16="http://schemas.microsoft.com/office/drawing/2014/main" id="{9B16BAFE-C84A-4DE0-9FA9-DCB398F79629}"/>
              </a:ext>
            </a:extLst>
          </p:cNvPr>
          <p:cNvPicPr>
            <a:picLocks noChangeAspect="1"/>
          </p:cNvPicPr>
          <p:nvPr/>
        </p:nvPicPr>
        <p:blipFill>
          <a:blip r:embed="rId5"/>
          <a:stretch>
            <a:fillRect/>
          </a:stretch>
        </p:blipFill>
        <p:spPr>
          <a:xfrm>
            <a:off x="10247135" y="5346608"/>
            <a:ext cx="480291" cy="480291"/>
          </a:xfrm>
          <a:prstGeom prst="rect">
            <a:avLst/>
          </a:prstGeom>
        </p:spPr>
      </p:pic>
      <p:pic>
        <p:nvPicPr>
          <p:cNvPr id="42" name="Picture 41">
            <a:extLst>
              <a:ext uri="{FF2B5EF4-FFF2-40B4-BE49-F238E27FC236}">
                <a16:creationId xmlns:a16="http://schemas.microsoft.com/office/drawing/2014/main" id="{734D8DFF-DF30-4515-B992-7592A7388B80}"/>
              </a:ext>
            </a:extLst>
          </p:cNvPr>
          <p:cNvPicPr>
            <a:picLocks noChangeAspect="1"/>
          </p:cNvPicPr>
          <p:nvPr/>
        </p:nvPicPr>
        <p:blipFill>
          <a:blip r:embed="rId4"/>
          <a:stretch>
            <a:fillRect/>
          </a:stretch>
        </p:blipFill>
        <p:spPr>
          <a:xfrm>
            <a:off x="6537502" y="4345749"/>
            <a:ext cx="381000" cy="381000"/>
          </a:xfrm>
          <a:prstGeom prst="rect">
            <a:avLst/>
          </a:prstGeom>
        </p:spPr>
      </p:pic>
      <p:pic>
        <p:nvPicPr>
          <p:cNvPr id="50" name="Picture 49">
            <a:extLst>
              <a:ext uri="{FF2B5EF4-FFF2-40B4-BE49-F238E27FC236}">
                <a16:creationId xmlns:a16="http://schemas.microsoft.com/office/drawing/2014/main" id="{BA440D29-88C2-4F28-921E-43678B502B45}"/>
              </a:ext>
            </a:extLst>
          </p:cNvPr>
          <p:cNvPicPr>
            <a:picLocks noChangeAspect="1"/>
          </p:cNvPicPr>
          <p:nvPr/>
        </p:nvPicPr>
        <p:blipFill>
          <a:blip r:embed="rId4"/>
          <a:stretch>
            <a:fillRect/>
          </a:stretch>
        </p:blipFill>
        <p:spPr>
          <a:xfrm>
            <a:off x="7765569" y="2316564"/>
            <a:ext cx="381000" cy="381000"/>
          </a:xfrm>
          <a:prstGeom prst="rect">
            <a:avLst/>
          </a:prstGeom>
        </p:spPr>
      </p:pic>
      <p:pic>
        <p:nvPicPr>
          <p:cNvPr id="49" name="Picture 48">
            <a:extLst>
              <a:ext uri="{FF2B5EF4-FFF2-40B4-BE49-F238E27FC236}">
                <a16:creationId xmlns:a16="http://schemas.microsoft.com/office/drawing/2014/main" id="{53B7DFDE-1204-4740-8247-F5D3C5644BCD}"/>
              </a:ext>
            </a:extLst>
          </p:cNvPr>
          <p:cNvPicPr>
            <a:picLocks noChangeAspect="1"/>
          </p:cNvPicPr>
          <p:nvPr/>
        </p:nvPicPr>
        <p:blipFill>
          <a:blip r:embed="rId3"/>
          <a:stretch>
            <a:fillRect/>
          </a:stretch>
        </p:blipFill>
        <p:spPr>
          <a:xfrm>
            <a:off x="3997728" y="4296104"/>
            <a:ext cx="480291" cy="480291"/>
          </a:xfrm>
          <a:prstGeom prst="rect">
            <a:avLst/>
          </a:prstGeom>
        </p:spPr>
      </p:pic>
      <p:pic>
        <p:nvPicPr>
          <p:cNvPr id="54" name="Picture 53">
            <a:extLst>
              <a:ext uri="{FF2B5EF4-FFF2-40B4-BE49-F238E27FC236}">
                <a16:creationId xmlns:a16="http://schemas.microsoft.com/office/drawing/2014/main" id="{C441695D-F54C-4263-B815-6EA7DB5F0F3C}"/>
              </a:ext>
            </a:extLst>
          </p:cNvPr>
          <p:cNvPicPr>
            <a:picLocks noChangeAspect="1"/>
          </p:cNvPicPr>
          <p:nvPr/>
        </p:nvPicPr>
        <p:blipFill>
          <a:blip r:embed="rId4"/>
          <a:stretch>
            <a:fillRect/>
          </a:stretch>
        </p:blipFill>
        <p:spPr>
          <a:xfrm>
            <a:off x="9036970" y="4345749"/>
            <a:ext cx="381000" cy="381000"/>
          </a:xfrm>
          <a:prstGeom prst="rect">
            <a:avLst/>
          </a:prstGeom>
        </p:spPr>
      </p:pic>
      <p:pic>
        <p:nvPicPr>
          <p:cNvPr id="58" name="Picture 57">
            <a:extLst>
              <a:ext uri="{FF2B5EF4-FFF2-40B4-BE49-F238E27FC236}">
                <a16:creationId xmlns:a16="http://schemas.microsoft.com/office/drawing/2014/main" id="{E25B0AF1-9D8C-47FA-9555-BA81F95D6488}"/>
              </a:ext>
            </a:extLst>
          </p:cNvPr>
          <p:cNvPicPr>
            <a:picLocks noChangeAspect="1"/>
          </p:cNvPicPr>
          <p:nvPr/>
        </p:nvPicPr>
        <p:blipFill>
          <a:blip r:embed="rId4"/>
          <a:stretch>
            <a:fillRect/>
          </a:stretch>
        </p:blipFill>
        <p:spPr>
          <a:xfrm>
            <a:off x="5305521" y="3293482"/>
            <a:ext cx="381000" cy="381000"/>
          </a:xfrm>
          <a:prstGeom prst="rect">
            <a:avLst/>
          </a:prstGeom>
        </p:spPr>
      </p:pic>
      <p:pic>
        <p:nvPicPr>
          <p:cNvPr id="61" name="Picture 60">
            <a:extLst>
              <a:ext uri="{FF2B5EF4-FFF2-40B4-BE49-F238E27FC236}">
                <a16:creationId xmlns:a16="http://schemas.microsoft.com/office/drawing/2014/main" id="{390F49AD-AFC6-42CC-B894-D8E1B71AB747}"/>
              </a:ext>
            </a:extLst>
          </p:cNvPr>
          <p:cNvPicPr>
            <a:picLocks noChangeAspect="1"/>
          </p:cNvPicPr>
          <p:nvPr/>
        </p:nvPicPr>
        <p:blipFill>
          <a:blip r:embed="rId3"/>
          <a:stretch>
            <a:fillRect/>
          </a:stretch>
        </p:blipFill>
        <p:spPr>
          <a:xfrm>
            <a:off x="10247135" y="4296104"/>
            <a:ext cx="480291" cy="480291"/>
          </a:xfrm>
          <a:prstGeom prst="rect">
            <a:avLst/>
          </a:prstGeom>
        </p:spPr>
      </p:pic>
      <p:pic>
        <p:nvPicPr>
          <p:cNvPr id="63" name="Picture 62">
            <a:extLst>
              <a:ext uri="{FF2B5EF4-FFF2-40B4-BE49-F238E27FC236}">
                <a16:creationId xmlns:a16="http://schemas.microsoft.com/office/drawing/2014/main" id="{2047FD30-12A9-40AD-967B-90892C6128C5}"/>
              </a:ext>
            </a:extLst>
          </p:cNvPr>
          <p:cNvPicPr>
            <a:picLocks noChangeAspect="1"/>
          </p:cNvPicPr>
          <p:nvPr/>
        </p:nvPicPr>
        <p:blipFill>
          <a:blip r:embed="rId3"/>
          <a:stretch>
            <a:fillRect/>
          </a:stretch>
        </p:blipFill>
        <p:spPr>
          <a:xfrm>
            <a:off x="10247135" y="2266919"/>
            <a:ext cx="480291" cy="480291"/>
          </a:xfrm>
          <a:prstGeom prst="rect">
            <a:avLst/>
          </a:prstGeom>
        </p:spPr>
      </p:pic>
      <p:sp>
        <p:nvSpPr>
          <p:cNvPr id="2" name="TextBox 1">
            <a:extLst>
              <a:ext uri="{FF2B5EF4-FFF2-40B4-BE49-F238E27FC236}">
                <a16:creationId xmlns:a16="http://schemas.microsoft.com/office/drawing/2014/main" id="{E99507FC-2D1A-4BD3-9E76-F2D36DF89A69}"/>
              </a:ext>
            </a:extLst>
          </p:cNvPr>
          <p:cNvSpPr txBox="1"/>
          <p:nvPr/>
        </p:nvSpPr>
        <p:spPr>
          <a:xfrm>
            <a:off x="209909" y="6147758"/>
            <a:ext cx="385025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Sources: </a:t>
            </a:r>
            <a:r>
              <a:rPr lang="en-US" sz="1100" dirty="0" err="1"/>
              <a:t>Proofhub</a:t>
            </a:r>
            <a:r>
              <a:rPr lang="en-US" sz="1100" dirty="0"/>
              <a:t>, Kickstarter, Kiva</a:t>
            </a:r>
            <a:endParaRPr lang="en-US" dirty="0"/>
          </a:p>
        </p:txBody>
      </p:sp>
      <p:pic>
        <p:nvPicPr>
          <p:cNvPr id="7" name="Picture 6" descr="A close up of a sign&#10;&#10;Description automatically generated">
            <a:extLst>
              <a:ext uri="{FF2B5EF4-FFF2-40B4-BE49-F238E27FC236}">
                <a16:creationId xmlns:a16="http://schemas.microsoft.com/office/drawing/2014/main" id="{BD711439-3CD2-42C1-83F6-6AF0FC2C6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6871" y="5158770"/>
            <a:ext cx="914400" cy="914400"/>
          </a:xfrm>
          <a:prstGeom prst="rect">
            <a:avLst/>
          </a:prstGeom>
        </p:spPr>
      </p:pic>
      <p:pic>
        <p:nvPicPr>
          <p:cNvPr id="47" name="Picture 46" descr="A close up of a sign&#10;&#10;Description automatically generated">
            <a:extLst>
              <a:ext uri="{FF2B5EF4-FFF2-40B4-BE49-F238E27FC236}">
                <a16:creationId xmlns:a16="http://schemas.microsoft.com/office/drawing/2014/main" id="{03B5BB26-02CF-4A44-B958-21354A6E73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2864" y="5148766"/>
            <a:ext cx="914400" cy="914400"/>
          </a:xfrm>
          <a:prstGeom prst="rect">
            <a:avLst/>
          </a:prstGeom>
        </p:spPr>
      </p:pic>
      <p:pic>
        <p:nvPicPr>
          <p:cNvPr id="48" name="Picture 47" descr="A close up of a sign&#10;&#10;Description automatically generated">
            <a:extLst>
              <a:ext uri="{FF2B5EF4-FFF2-40B4-BE49-F238E27FC236}">
                <a16:creationId xmlns:a16="http://schemas.microsoft.com/office/drawing/2014/main" id="{15379025-89CC-484D-AF29-EC0A5F9E38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9439" y="5190041"/>
            <a:ext cx="914400" cy="914400"/>
          </a:xfrm>
          <a:prstGeom prst="rect">
            <a:avLst/>
          </a:prstGeom>
        </p:spPr>
      </p:pic>
      <p:pic>
        <p:nvPicPr>
          <p:cNvPr id="56" name="Picture 55" descr="A close up of a sign&#10;&#10;Description automatically generated">
            <a:extLst>
              <a:ext uri="{FF2B5EF4-FFF2-40B4-BE49-F238E27FC236}">
                <a16:creationId xmlns:a16="http://schemas.microsoft.com/office/drawing/2014/main" id="{A5FE790C-103A-4642-9B36-0DDC549658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8869" y="5158770"/>
            <a:ext cx="914400" cy="914400"/>
          </a:xfrm>
          <a:prstGeom prst="rect">
            <a:avLst/>
          </a:prstGeom>
        </p:spPr>
      </p:pic>
      <p:pic>
        <p:nvPicPr>
          <p:cNvPr id="60" name="Picture 59" descr="A close up of a sign&#10;&#10;Description automatically generated">
            <a:extLst>
              <a:ext uri="{FF2B5EF4-FFF2-40B4-BE49-F238E27FC236}">
                <a16:creationId xmlns:a16="http://schemas.microsoft.com/office/drawing/2014/main" id="{B34462A0-0E94-4A3C-BBE2-C98AD2AEB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0802" y="5158770"/>
            <a:ext cx="914400" cy="914400"/>
          </a:xfrm>
          <a:prstGeom prst="rect">
            <a:avLst/>
          </a:prstGeom>
        </p:spPr>
      </p:pic>
      <p:pic>
        <p:nvPicPr>
          <p:cNvPr id="64" name="Picture 63" descr="A close up of a sign&#10;&#10;Description automatically generated">
            <a:extLst>
              <a:ext uri="{FF2B5EF4-FFF2-40B4-BE49-F238E27FC236}">
                <a16:creationId xmlns:a16="http://schemas.microsoft.com/office/drawing/2014/main" id="{DB632867-FCE4-4623-907A-35931766C1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4874" y="5158770"/>
            <a:ext cx="914400" cy="914400"/>
          </a:xfrm>
          <a:prstGeom prst="rect">
            <a:avLst/>
          </a:prstGeom>
        </p:spPr>
      </p:pic>
      <p:pic>
        <p:nvPicPr>
          <p:cNvPr id="65" name="Picture 64" descr="A close up of a sign&#10;&#10;Description automatically generated">
            <a:extLst>
              <a:ext uri="{FF2B5EF4-FFF2-40B4-BE49-F238E27FC236}">
                <a16:creationId xmlns:a16="http://schemas.microsoft.com/office/drawing/2014/main" id="{1C414BBD-5D26-43BB-AE81-365CCE75F4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3078" y="5158770"/>
            <a:ext cx="914400" cy="914400"/>
          </a:xfrm>
          <a:prstGeom prst="rect">
            <a:avLst/>
          </a:prstGeom>
        </p:spPr>
      </p:pic>
      <p:pic>
        <p:nvPicPr>
          <p:cNvPr id="66" name="Picture 65" descr="A close up of a sign&#10;&#10;Description automatically generated">
            <a:extLst>
              <a:ext uri="{FF2B5EF4-FFF2-40B4-BE49-F238E27FC236}">
                <a16:creationId xmlns:a16="http://schemas.microsoft.com/office/drawing/2014/main" id="{BC759818-8A85-439B-9A0B-DDDDBE3D41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9653" y="5158770"/>
            <a:ext cx="914400" cy="914400"/>
          </a:xfrm>
          <a:prstGeom prst="rect">
            <a:avLst/>
          </a:prstGeom>
        </p:spPr>
      </p:pic>
      <p:pic>
        <p:nvPicPr>
          <p:cNvPr id="67" name="Picture 66">
            <a:extLst>
              <a:ext uri="{FF2B5EF4-FFF2-40B4-BE49-F238E27FC236}">
                <a16:creationId xmlns:a16="http://schemas.microsoft.com/office/drawing/2014/main" id="{22540A86-355C-450C-89E4-93C01D4586F4}"/>
              </a:ext>
            </a:extLst>
          </p:cNvPr>
          <p:cNvPicPr>
            <a:picLocks noChangeAspect="1"/>
          </p:cNvPicPr>
          <p:nvPr/>
        </p:nvPicPr>
        <p:blipFill>
          <a:blip r:embed="rId4"/>
          <a:stretch>
            <a:fillRect/>
          </a:stretch>
        </p:blipFill>
        <p:spPr>
          <a:xfrm>
            <a:off x="5305521" y="4345749"/>
            <a:ext cx="381000" cy="381000"/>
          </a:xfrm>
          <a:prstGeom prst="rect">
            <a:avLst/>
          </a:prstGeom>
        </p:spPr>
      </p:pic>
      <p:pic>
        <p:nvPicPr>
          <p:cNvPr id="68" name="Picture 67">
            <a:extLst>
              <a:ext uri="{FF2B5EF4-FFF2-40B4-BE49-F238E27FC236}">
                <a16:creationId xmlns:a16="http://schemas.microsoft.com/office/drawing/2014/main" id="{EB4D26F3-F274-4956-B516-871A2E0CE0B1}"/>
              </a:ext>
            </a:extLst>
          </p:cNvPr>
          <p:cNvPicPr>
            <a:picLocks noChangeAspect="1"/>
          </p:cNvPicPr>
          <p:nvPr/>
        </p:nvPicPr>
        <p:blipFill>
          <a:blip r:embed="rId3"/>
          <a:stretch>
            <a:fillRect/>
          </a:stretch>
        </p:blipFill>
        <p:spPr>
          <a:xfrm>
            <a:off x="8967662" y="2266919"/>
            <a:ext cx="480291" cy="480291"/>
          </a:xfrm>
          <a:prstGeom prst="rect">
            <a:avLst/>
          </a:prstGeom>
        </p:spPr>
      </p:pic>
      <p:pic>
        <p:nvPicPr>
          <p:cNvPr id="72" name="Picture 71">
            <a:extLst>
              <a:ext uri="{FF2B5EF4-FFF2-40B4-BE49-F238E27FC236}">
                <a16:creationId xmlns:a16="http://schemas.microsoft.com/office/drawing/2014/main" id="{BEF53232-1AD2-4C6A-BEE7-FB115DCD0669}"/>
              </a:ext>
            </a:extLst>
          </p:cNvPr>
          <p:cNvPicPr>
            <a:picLocks noChangeAspect="1"/>
          </p:cNvPicPr>
          <p:nvPr/>
        </p:nvPicPr>
        <p:blipFill>
          <a:blip r:embed="rId3"/>
          <a:stretch>
            <a:fillRect/>
          </a:stretch>
        </p:blipFill>
        <p:spPr>
          <a:xfrm>
            <a:off x="7787482" y="4296104"/>
            <a:ext cx="480291" cy="480291"/>
          </a:xfrm>
          <a:prstGeom prst="rect">
            <a:avLst/>
          </a:prstGeom>
        </p:spPr>
      </p:pic>
      <p:pic>
        <p:nvPicPr>
          <p:cNvPr id="52" name="Picture 51">
            <a:extLst>
              <a:ext uri="{FF2B5EF4-FFF2-40B4-BE49-F238E27FC236}">
                <a16:creationId xmlns:a16="http://schemas.microsoft.com/office/drawing/2014/main" id="{609F633C-2EBA-4D79-B13B-1FF75E90C14E}"/>
              </a:ext>
            </a:extLst>
          </p:cNvPr>
          <p:cNvPicPr>
            <a:picLocks noChangeAspect="1"/>
          </p:cNvPicPr>
          <p:nvPr/>
        </p:nvPicPr>
        <p:blipFill>
          <a:blip r:embed="rId3"/>
          <a:stretch>
            <a:fillRect/>
          </a:stretch>
        </p:blipFill>
        <p:spPr>
          <a:xfrm>
            <a:off x="8986494" y="3295414"/>
            <a:ext cx="480291" cy="480291"/>
          </a:xfrm>
          <a:prstGeom prst="rect">
            <a:avLst/>
          </a:prstGeom>
        </p:spPr>
      </p:pic>
      <p:pic>
        <p:nvPicPr>
          <p:cNvPr id="53" name="Picture 52">
            <a:extLst>
              <a:ext uri="{FF2B5EF4-FFF2-40B4-BE49-F238E27FC236}">
                <a16:creationId xmlns:a16="http://schemas.microsoft.com/office/drawing/2014/main" id="{540A98A2-62B5-4F61-84CB-3E18CF989B1A}"/>
              </a:ext>
            </a:extLst>
          </p:cNvPr>
          <p:cNvPicPr>
            <a:picLocks noChangeAspect="1"/>
          </p:cNvPicPr>
          <p:nvPr/>
        </p:nvPicPr>
        <p:blipFill>
          <a:blip r:embed="rId4"/>
          <a:stretch>
            <a:fillRect/>
          </a:stretch>
        </p:blipFill>
        <p:spPr>
          <a:xfrm>
            <a:off x="10259778" y="3290875"/>
            <a:ext cx="381000" cy="381000"/>
          </a:xfrm>
          <a:prstGeom prst="rect">
            <a:avLst/>
          </a:prstGeom>
        </p:spPr>
      </p:pic>
    </p:spTree>
    <p:extLst>
      <p:ext uri="{BB962C8B-B14F-4D97-AF65-F5344CB8AC3E}">
        <p14:creationId xmlns:p14="http://schemas.microsoft.com/office/powerpoint/2010/main" val="1390273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CA40059-2831-43BC-BCBC-8DEF7B051389}"/>
              </a:ext>
            </a:extLst>
          </p:cNvPr>
          <p:cNvSpPr txBox="1">
            <a:spLocks/>
          </p:cNvSpPr>
          <p:nvPr/>
        </p:nvSpPr>
        <p:spPr>
          <a:xfrm>
            <a:off x="180180" y="41826"/>
            <a:ext cx="9896302" cy="604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a:latin typeface="Century Gothic" panose="020B0502020202020204" pitchFamily="34" charset="0"/>
              </a:rPr>
              <a:t>SSR leverages an IOT system to provide for </a:t>
            </a:r>
            <a:r>
              <a:rPr lang="en-SG" sz="2400" b="1">
                <a:latin typeface="Century Gothic" panose="020B0502020202020204" pitchFamily="34" charset="0"/>
              </a:rPr>
              <a:t>seamless integration </a:t>
            </a:r>
            <a:r>
              <a:rPr lang="en-SG" sz="2400">
                <a:latin typeface="Century Gothic" panose="020B0502020202020204" pitchFamily="34" charset="0"/>
              </a:rPr>
              <a:t>with existing architecture</a:t>
            </a:r>
          </a:p>
        </p:txBody>
      </p:sp>
      <p:sp>
        <p:nvSpPr>
          <p:cNvPr id="4" name="Slide Number Placeholder 5">
            <a:extLst>
              <a:ext uri="{FF2B5EF4-FFF2-40B4-BE49-F238E27FC236}">
                <a16:creationId xmlns:a16="http://schemas.microsoft.com/office/drawing/2014/main" id="{CE9C3F13-0CD7-4A66-ADC9-AD3DFDBFE03C}"/>
              </a:ext>
            </a:extLst>
          </p:cNvPr>
          <p:cNvSpPr txBox="1">
            <a:spLocks/>
          </p:cNvSpPr>
          <p:nvPr/>
        </p:nvSpPr>
        <p:spPr>
          <a:xfrm>
            <a:off x="11822559" y="6492875"/>
            <a:ext cx="3694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5D20A0-B3EF-4396-8888-03D8D9281B5E}" type="slidenum">
              <a:rPr lang="en-SG" smtClean="0">
                <a:latin typeface="Century Gothic" panose="020B0502020202020204" pitchFamily="34" charset="0"/>
              </a:rPr>
              <a:pPr/>
              <a:t>7</a:t>
            </a:fld>
            <a:endParaRPr lang="en-SG">
              <a:latin typeface="Century Gothic" panose="020B0502020202020204" pitchFamily="34" charset="0"/>
            </a:endParaRPr>
          </a:p>
        </p:txBody>
      </p:sp>
      <p:sp>
        <p:nvSpPr>
          <p:cNvPr id="20" name="TextBox 19">
            <a:extLst>
              <a:ext uri="{FF2B5EF4-FFF2-40B4-BE49-F238E27FC236}">
                <a16:creationId xmlns:a16="http://schemas.microsoft.com/office/drawing/2014/main" id="{1AA772F0-8FF8-4EAD-8401-C953D53CE865}"/>
              </a:ext>
            </a:extLst>
          </p:cNvPr>
          <p:cNvSpPr txBox="1"/>
          <p:nvPr/>
        </p:nvSpPr>
        <p:spPr>
          <a:xfrm>
            <a:off x="476714" y="2442145"/>
            <a:ext cx="315598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entury Gothic" panose="020B0502020202020204" pitchFamily="34" charset="0"/>
              </a:rPr>
              <a:t>Allows linking of student meal plans to school’s admin database – </a:t>
            </a:r>
            <a:r>
              <a:rPr lang="en-US" sz="1200" b="1">
                <a:latin typeface="Century Gothic" panose="020B0502020202020204" pitchFamily="34" charset="0"/>
              </a:rPr>
              <a:t>already implemented in Sodexo’s cafeterias in certain institutions.</a:t>
            </a:r>
          </a:p>
        </p:txBody>
      </p:sp>
      <p:sp>
        <p:nvSpPr>
          <p:cNvPr id="22" name="TextBox 21">
            <a:extLst>
              <a:ext uri="{FF2B5EF4-FFF2-40B4-BE49-F238E27FC236}">
                <a16:creationId xmlns:a16="http://schemas.microsoft.com/office/drawing/2014/main" id="{93B357FA-E0FB-4FDB-99A6-A610C0F1AEAA}"/>
              </a:ext>
            </a:extLst>
          </p:cNvPr>
          <p:cNvSpPr txBox="1"/>
          <p:nvPr/>
        </p:nvSpPr>
        <p:spPr>
          <a:xfrm>
            <a:off x="4656975" y="2446351"/>
            <a:ext cx="32399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entury Gothic" panose="020B0502020202020204" pitchFamily="34" charset="0"/>
              </a:rPr>
              <a:t>At any point in time, the </a:t>
            </a:r>
            <a:r>
              <a:rPr lang="en-US" sz="1200" b="1">
                <a:latin typeface="Century Gothic" panose="020B0502020202020204" pitchFamily="34" charset="0"/>
              </a:rPr>
              <a:t>precise details </a:t>
            </a:r>
            <a:r>
              <a:rPr lang="en-US" sz="1200">
                <a:latin typeface="Century Gothic" panose="020B0502020202020204" pitchFamily="34" charset="0"/>
              </a:rPr>
              <a:t>of the student’s meal including weight, content, and nutritional value are accessible from the database by querying the student’s school ID number.</a:t>
            </a:r>
          </a:p>
        </p:txBody>
      </p:sp>
      <p:sp>
        <p:nvSpPr>
          <p:cNvPr id="28" name="TextBox 27">
            <a:extLst>
              <a:ext uri="{FF2B5EF4-FFF2-40B4-BE49-F238E27FC236}">
                <a16:creationId xmlns:a16="http://schemas.microsoft.com/office/drawing/2014/main" id="{B88657D4-4073-4A27-ACF2-7BDDA95C2850}"/>
              </a:ext>
            </a:extLst>
          </p:cNvPr>
          <p:cNvSpPr txBox="1"/>
          <p:nvPr/>
        </p:nvSpPr>
        <p:spPr>
          <a:xfrm>
            <a:off x="415166" y="5501502"/>
            <a:ext cx="31559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entury Gothic" panose="020B0502020202020204" pitchFamily="34" charset="0"/>
              </a:rPr>
              <a:t>Total waste weight is calculated by </a:t>
            </a:r>
            <a:r>
              <a:rPr lang="en-US" sz="1200" b="1">
                <a:latin typeface="Century Gothic" panose="020B0502020202020204" pitchFamily="34" charset="0"/>
              </a:rPr>
              <a:t>taking difference of initial weight and current weight</a:t>
            </a:r>
            <a:r>
              <a:rPr lang="en-US" sz="1200">
                <a:latin typeface="Century Gothic" panose="020B0502020202020204" pitchFamily="34" charset="0"/>
              </a:rPr>
              <a:t>. Before dustbin opens, student is required to estimate proportions of the wasted food.</a:t>
            </a:r>
          </a:p>
        </p:txBody>
      </p:sp>
      <p:sp>
        <p:nvSpPr>
          <p:cNvPr id="32" name="TextBox 31">
            <a:extLst>
              <a:ext uri="{FF2B5EF4-FFF2-40B4-BE49-F238E27FC236}">
                <a16:creationId xmlns:a16="http://schemas.microsoft.com/office/drawing/2014/main" id="{CC206EC8-6BE1-426E-AA3E-B63BF491E1AA}"/>
              </a:ext>
            </a:extLst>
          </p:cNvPr>
          <p:cNvSpPr txBox="1"/>
          <p:nvPr/>
        </p:nvSpPr>
        <p:spPr>
          <a:xfrm>
            <a:off x="4602597" y="5462456"/>
            <a:ext cx="323445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entury Gothic" panose="020B0502020202020204" pitchFamily="34" charset="0"/>
              </a:rPr>
              <a:t>Waste metrics for individual food items are updated in Sodexo database. Enables Sodexo to optimize supply of individual food items to </a:t>
            </a:r>
            <a:r>
              <a:rPr lang="en-US" sz="1200" b="1">
                <a:latin typeface="Century Gothic" panose="020B0502020202020204" pitchFamily="34" charset="0"/>
              </a:rPr>
              <a:t>reduce aggregate wastage. </a:t>
            </a:r>
          </a:p>
        </p:txBody>
      </p:sp>
      <p:grpSp>
        <p:nvGrpSpPr>
          <p:cNvPr id="37" name="Group 36">
            <a:extLst>
              <a:ext uri="{FF2B5EF4-FFF2-40B4-BE49-F238E27FC236}">
                <a16:creationId xmlns:a16="http://schemas.microsoft.com/office/drawing/2014/main" id="{2F8ADF22-AA80-475A-BBB5-5F27E6F8B1E5}"/>
              </a:ext>
            </a:extLst>
          </p:cNvPr>
          <p:cNvGrpSpPr/>
          <p:nvPr/>
        </p:nvGrpSpPr>
        <p:grpSpPr>
          <a:xfrm>
            <a:off x="984588" y="1487786"/>
            <a:ext cx="2224251" cy="922638"/>
            <a:chOff x="146896" y="1166947"/>
            <a:chExt cx="2975927" cy="1234440"/>
          </a:xfrm>
        </p:grpSpPr>
        <p:pic>
          <p:nvPicPr>
            <p:cNvPr id="2056" name="Picture 8" descr="student Icon 2428228">
              <a:extLst>
                <a:ext uri="{FF2B5EF4-FFF2-40B4-BE49-F238E27FC236}">
                  <a16:creationId xmlns:a16="http://schemas.microsoft.com/office/drawing/2014/main" id="{336A21DB-EC2D-458B-868E-0C2C2CC49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96" y="1311781"/>
              <a:ext cx="1089606" cy="108960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d card Icon 1638029">
              <a:extLst>
                <a:ext uri="{FF2B5EF4-FFF2-40B4-BE49-F238E27FC236}">
                  <a16:creationId xmlns:a16="http://schemas.microsoft.com/office/drawing/2014/main" id="{2C8F9FC5-7565-4E63-B756-E613A09A7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590" y="1311781"/>
              <a:ext cx="563385" cy="56338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ood stall Icon 3514211">
              <a:extLst>
                <a:ext uri="{FF2B5EF4-FFF2-40B4-BE49-F238E27FC236}">
                  <a16:creationId xmlns:a16="http://schemas.microsoft.com/office/drawing/2014/main" id="{96ECD07E-81C9-4FF1-8AFD-806B5A140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157" y="1166947"/>
              <a:ext cx="1227666" cy="12276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or: Curved 2">
              <a:extLst>
                <a:ext uri="{FF2B5EF4-FFF2-40B4-BE49-F238E27FC236}">
                  <a16:creationId xmlns:a16="http://schemas.microsoft.com/office/drawing/2014/main" id="{70C00F77-DED5-4172-8D1A-45931495435C}"/>
                </a:ext>
              </a:extLst>
            </p:cNvPr>
            <p:cNvCxnSpPr>
              <a:stCxn id="2058" idx="3"/>
              <a:endCxn id="2060" idx="1"/>
            </p:cNvCxnSpPr>
            <p:nvPr/>
          </p:nvCxnSpPr>
          <p:spPr>
            <a:xfrm>
              <a:off x="1466975" y="1593474"/>
              <a:ext cx="428182" cy="187306"/>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A9D9545B-97BC-46D3-8342-2FF6E17C5A09}"/>
              </a:ext>
            </a:extLst>
          </p:cNvPr>
          <p:cNvSpPr txBox="1"/>
          <p:nvPr/>
        </p:nvSpPr>
        <p:spPr>
          <a:xfrm>
            <a:off x="8843853" y="5501502"/>
            <a:ext cx="323445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entury Gothic" panose="020B0502020202020204" pitchFamily="34" charset="0"/>
              </a:rPr>
              <a:t>Sodexo server calculates rewards for student based on their food waste and assigns the rewards to the student ID. Student can now log into the Sodexo website to </a:t>
            </a:r>
            <a:r>
              <a:rPr lang="en-US" sz="1200" b="1">
                <a:latin typeface="Century Gothic" panose="020B0502020202020204" pitchFamily="34" charset="0"/>
              </a:rPr>
              <a:t>claim their rewards.</a:t>
            </a:r>
          </a:p>
        </p:txBody>
      </p:sp>
      <p:pic>
        <p:nvPicPr>
          <p:cNvPr id="56" name="Picture 55">
            <a:extLst>
              <a:ext uri="{FF2B5EF4-FFF2-40B4-BE49-F238E27FC236}">
                <a16:creationId xmlns:a16="http://schemas.microsoft.com/office/drawing/2014/main" id="{401961EE-0F6F-4102-846F-B6B6C8344EF6}"/>
              </a:ext>
            </a:extLst>
          </p:cNvPr>
          <p:cNvPicPr>
            <a:picLocks noChangeAspect="1"/>
          </p:cNvPicPr>
          <p:nvPr/>
        </p:nvPicPr>
        <p:blipFill rotWithShape="1">
          <a:blip r:embed="rId5"/>
          <a:srcRect l="7150" t="17961" r="7534" b="5564"/>
          <a:stretch/>
        </p:blipFill>
        <p:spPr>
          <a:xfrm>
            <a:off x="1762600" y="4035028"/>
            <a:ext cx="1596383" cy="1435608"/>
          </a:xfrm>
          <a:prstGeom prst="rect">
            <a:avLst/>
          </a:prstGeom>
          <a:ln>
            <a:solidFill>
              <a:schemeClr val="tx1"/>
            </a:solidFill>
          </a:ln>
        </p:spPr>
      </p:pic>
      <p:sp>
        <p:nvSpPr>
          <p:cNvPr id="57" name="Rectangle 56">
            <a:extLst>
              <a:ext uri="{FF2B5EF4-FFF2-40B4-BE49-F238E27FC236}">
                <a16:creationId xmlns:a16="http://schemas.microsoft.com/office/drawing/2014/main" id="{1E34E20F-998B-4E3A-AFE5-63BE3DAD3082}"/>
              </a:ext>
            </a:extLst>
          </p:cNvPr>
          <p:cNvSpPr/>
          <p:nvPr/>
        </p:nvSpPr>
        <p:spPr>
          <a:xfrm>
            <a:off x="476714" y="988922"/>
            <a:ext cx="3240000" cy="421082"/>
          </a:xfrm>
          <a:prstGeom prst="rect">
            <a:avLst/>
          </a:prstGeom>
          <a:solidFill>
            <a:srgbClr val="053259"/>
          </a:solidFill>
          <a:ln w="28575" cap="flat" cmpd="sng" algn="ctr">
            <a:noFill/>
            <a:prstDash val="solid"/>
            <a:miter lim="800000"/>
          </a:ln>
          <a:effectLst/>
        </p:spPr>
        <p:txBody>
          <a:bodyPr rtlCol="0" anchor="ctr"/>
          <a:lstStyle/>
          <a:p>
            <a:pPr algn="ctr" defTabSz="914400">
              <a:defRPr/>
            </a:pPr>
            <a:r>
              <a:rPr lang="en-SG" sz="1100">
                <a:solidFill>
                  <a:schemeClr val="bg1"/>
                </a:solidFill>
                <a:latin typeface="Century Gothic" panose="020B0502020202020204" pitchFamily="34" charset="0"/>
                <a:cs typeface="Calibri"/>
              </a:rPr>
              <a:t>Student scans school ID when purchasing food</a:t>
            </a:r>
            <a:endParaRPr lang="en-SG" sz="1050">
              <a:solidFill>
                <a:schemeClr val="bg1"/>
              </a:solidFill>
              <a:latin typeface="Century Gothic" panose="020B0502020202020204" pitchFamily="34" charset="0"/>
              <a:cs typeface="Calibri"/>
            </a:endParaRPr>
          </a:p>
        </p:txBody>
      </p:sp>
      <p:sp>
        <p:nvSpPr>
          <p:cNvPr id="58" name="Rectangle 57">
            <a:extLst>
              <a:ext uri="{FF2B5EF4-FFF2-40B4-BE49-F238E27FC236}">
                <a16:creationId xmlns:a16="http://schemas.microsoft.com/office/drawing/2014/main" id="{3BD8EC76-7D35-4924-99B5-F4374C545D1A}"/>
              </a:ext>
            </a:extLst>
          </p:cNvPr>
          <p:cNvSpPr/>
          <p:nvPr/>
        </p:nvSpPr>
        <p:spPr>
          <a:xfrm>
            <a:off x="4656975" y="997300"/>
            <a:ext cx="3240000" cy="421082"/>
          </a:xfrm>
          <a:prstGeom prst="rect">
            <a:avLst/>
          </a:prstGeom>
          <a:solidFill>
            <a:srgbClr val="053259"/>
          </a:solidFill>
          <a:ln w="28575" cap="flat" cmpd="sng" algn="ctr">
            <a:noFill/>
            <a:prstDash val="solid"/>
            <a:miter lim="800000"/>
          </a:ln>
          <a:effectLst/>
        </p:spPr>
        <p:txBody>
          <a:bodyPr rtlCol="0" anchor="ctr"/>
          <a:lstStyle/>
          <a:p>
            <a:pPr algn="ctr" defTabSz="914400">
              <a:defRPr/>
            </a:pPr>
            <a:r>
              <a:rPr lang="en-SG" sz="1100">
                <a:solidFill>
                  <a:schemeClr val="bg1"/>
                </a:solidFill>
                <a:latin typeface="Century Gothic" panose="020B0502020202020204" pitchFamily="34" charset="0"/>
                <a:cs typeface="Calibri"/>
              </a:rPr>
              <a:t>Initial tray weight is taken and linked to student ID in Sodexo database</a:t>
            </a:r>
            <a:endParaRPr lang="en-SG" sz="1050">
              <a:solidFill>
                <a:schemeClr val="bg1"/>
              </a:solidFill>
              <a:latin typeface="Century Gothic" panose="020B0502020202020204" pitchFamily="34" charset="0"/>
              <a:cs typeface="Calibri"/>
            </a:endParaRPr>
          </a:p>
        </p:txBody>
      </p:sp>
      <p:sp>
        <p:nvSpPr>
          <p:cNvPr id="59" name="Rectangle 58">
            <a:extLst>
              <a:ext uri="{FF2B5EF4-FFF2-40B4-BE49-F238E27FC236}">
                <a16:creationId xmlns:a16="http://schemas.microsoft.com/office/drawing/2014/main" id="{107F072E-BB75-489C-B5E9-251CDEECBE38}"/>
              </a:ext>
            </a:extLst>
          </p:cNvPr>
          <p:cNvSpPr/>
          <p:nvPr/>
        </p:nvSpPr>
        <p:spPr>
          <a:xfrm>
            <a:off x="8833909" y="997300"/>
            <a:ext cx="3240000" cy="421082"/>
          </a:xfrm>
          <a:prstGeom prst="rect">
            <a:avLst/>
          </a:prstGeom>
          <a:solidFill>
            <a:srgbClr val="053259"/>
          </a:solidFill>
          <a:ln w="28575" cap="flat" cmpd="sng" algn="ctr">
            <a:noFill/>
            <a:prstDash val="solid"/>
            <a:miter lim="800000"/>
          </a:ln>
          <a:effectLst/>
        </p:spPr>
        <p:txBody>
          <a:bodyPr rtlCol="0" anchor="ctr"/>
          <a:lstStyle/>
          <a:p>
            <a:pPr algn="ctr" defTabSz="914400">
              <a:defRPr/>
            </a:pPr>
            <a:r>
              <a:rPr lang="en-SG" sz="1100">
                <a:solidFill>
                  <a:schemeClr val="bg1"/>
                </a:solidFill>
                <a:latin typeface="Century Gothic" panose="020B0502020202020204" pitchFamily="34" charset="0"/>
                <a:cs typeface="Calibri"/>
              </a:rPr>
              <a:t>Student finished food and scans school ID once more when returning tray</a:t>
            </a:r>
            <a:endParaRPr lang="en-SG" sz="1050">
              <a:solidFill>
                <a:schemeClr val="bg1"/>
              </a:solidFill>
              <a:latin typeface="Century Gothic" panose="020B0502020202020204" pitchFamily="34" charset="0"/>
              <a:cs typeface="Calibri"/>
            </a:endParaRPr>
          </a:p>
        </p:txBody>
      </p:sp>
      <p:sp>
        <p:nvSpPr>
          <p:cNvPr id="61" name="Rectangle 60">
            <a:extLst>
              <a:ext uri="{FF2B5EF4-FFF2-40B4-BE49-F238E27FC236}">
                <a16:creationId xmlns:a16="http://schemas.microsoft.com/office/drawing/2014/main" id="{97EE6C1D-9045-4143-AFDF-9C0CEFFB40D0}"/>
              </a:ext>
            </a:extLst>
          </p:cNvPr>
          <p:cNvSpPr/>
          <p:nvPr/>
        </p:nvSpPr>
        <p:spPr>
          <a:xfrm>
            <a:off x="543388" y="3543561"/>
            <a:ext cx="3155985" cy="421082"/>
          </a:xfrm>
          <a:prstGeom prst="rect">
            <a:avLst/>
          </a:prstGeom>
          <a:solidFill>
            <a:srgbClr val="053259"/>
          </a:solidFill>
          <a:ln w="28575" cap="flat" cmpd="sng" algn="ctr">
            <a:noFill/>
            <a:prstDash val="solid"/>
            <a:miter lim="800000"/>
          </a:ln>
          <a:effectLst/>
        </p:spPr>
        <p:txBody>
          <a:bodyPr rtlCol="0" anchor="ctr"/>
          <a:lstStyle/>
          <a:p>
            <a:pPr algn="ctr" defTabSz="914400">
              <a:defRPr/>
            </a:pPr>
            <a:r>
              <a:rPr lang="en-SG" sz="1100">
                <a:solidFill>
                  <a:schemeClr val="bg1"/>
                </a:solidFill>
                <a:latin typeface="Century Gothic" panose="020B0502020202020204" pitchFamily="34" charset="0"/>
                <a:cs typeface="Calibri"/>
              </a:rPr>
              <a:t>Final tray weight is measured and student indicates waste distribution</a:t>
            </a:r>
            <a:endParaRPr lang="en-SG" sz="1050">
              <a:solidFill>
                <a:schemeClr val="bg1"/>
              </a:solidFill>
              <a:latin typeface="Century Gothic" panose="020B0502020202020204" pitchFamily="34" charset="0"/>
              <a:cs typeface="Calibri"/>
            </a:endParaRPr>
          </a:p>
        </p:txBody>
      </p:sp>
      <p:sp>
        <p:nvSpPr>
          <p:cNvPr id="63" name="Rectangle 62">
            <a:extLst>
              <a:ext uri="{FF2B5EF4-FFF2-40B4-BE49-F238E27FC236}">
                <a16:creationId xmlns:a16="http://schemas.microsoft.com/office/drawing/2014/main" id="{6121D2EE-B557-4C45-8C68-B8D46370B9E1}"/>
              </a:ext>
            </a:extLst>
          </p:cNvPr>
          <p:cNvSpPr/>
          <p:nvPr/>
        </p:nvSpPr>
        <p:spPr>
          <a:xfrm>
            <a:off x="4662521" y="3540566"/>
            <a:ext cx="3240000" cy="421082"/>
          </a:xfrm>
          <a:prstGeom prst="rect">
            <a:avLst/>
          </a:prstGeom>
          <a:solidFill>
            <a:srgbClr val="053259"/>
          </a:solidFill>
          <a:ln w="28575" cap="flat" cmpd="sng" algn="ctr">
            <a:noFill/>
            <a:prstDash val="solid"/>
            <a:miter lim="800000"/>
          </a:ln>
          <a:effectLst/>
        </p:spPr>
        <p:txBody>
          <a:bodyPr lIns="91440" tIns="45720" rIns="91440" bIns="45720" rtlCol="0" anchor="ctr"/>
          <a:lstStyle/>
          <a:p>
            <a:pPr algn="ctr" defTabSz="914400">
              <a:defRPr/>
            </a:pPr>
            <a:r>
              <a:rPr lang="en-US" sz="1100">
                <a:solidFill>
                  <a:schemeClr val="bg1"/>
                </a:solidFill>
                <a:latin typeface="Century Gothic" panose="020B0502020202020204" pitchFamily="34" charset="0"/>
                <a:cs typeface="Calibri"/>
              </a:rPr>
              <a:t>D</a:t>
            </a:r>
            <a:r>
              <a:rPr lang="en-SG" sz="1100" err="1">
                <a:solidFill>
                  <a:schemeClr val="bg1"/>
                </a:solidFill>
                <a:latin typeface="Century Gothic" panose="020B0502020202020204" pitchFamily="34" charset="0"/>
                <a:cs typeface="Calibri"/>
              </a:rPr>
              <a:t>etailed</a:t>
            </a:r>
            <a:r>
              <a:rPr lang="en-SG" sz="1100">
                <a:solidFill>
                  <a:schemeClr val="bg1"/>
                </a:solidFill>
                <a:latin typeface="Century Gothic" panose="020B0502020202020204" pitchFamily="34" charset="0"/>
                <a:cs typeface="Calibri"/>
              </a:rPr>
              <a:t> waste metrics per food item are uploaded to custom Sodexo database</a:t>
            </a:r>
            <a:endParaRPr lang="en-SG" sz="1050">
              <a:solidFill>
                <a:schemeClr val="bg1"/>
              </a:solidFill>
              <a:latin typeface="Century Gothic" panose="020B0502020202020204" pitchFamily="34" charset="0"/>
              <a:cs typeface="Calibri"/>
            </a:endParaRPr>
          </a:p>
        </p:txBody>
      </p:sp>
      <p:sp>
        <p:nvSpPr>
          <p:cNvPr id="65" name="Rectangle 64">
            <a:extLst>
              <a:ext uri="{FF2B5EF4-FFF2-40B4-BE49-F238E27FC236}">
                <a16:creationId xmlns:a16="http://schemas.microsoft.com/office/drawing/2014/main" id="{2773DF7E-DA5B-4281-B72E-8ACE07213CDE}"/>
              </a:ext>
            </a:extLst>
          </p:cNvPr>
          <p:cNvSpPr/>
          <p:nvPr/>
        </p:nvSpPr>
        <p:spPr>
          <a:xfrm>
            <a:off x="8833909" y="3540566"/>
            <a:ext cx="3240000" cy="421082"/>
          </a:xfrm>
          <a:prstGeom prst="rect">
            <a:avLst/>
          </a:prstGeom>
          <a:solidFill>
            <a:srgbClr val="053259"/>
          </a:solidFill>
          <a:ln w="28575" cap="flat" cmpd="sng" algn="ctr">
            <a:noFill/>
            <a:prstDash val="solid"/>
            <a:miter lim="800000"/>
          </a:ln>
          <a:effectLst/>
        </p:spPr>
        <p:txBody>
          <a:bodyPr rtlCol="0" anchor="ctr"/>
          <a:lstStyle/>
          <a:p>
            <a:pPr algn="ctr" defTabSz="914400">
              <a:defRPr/>
            </a:pPr>
            <a:r>
              <a:rPr lang="en-US" sz="1100">
                <a:solidFill>
                  <a:schemeClr val="bg1"/>
                </a:solidFill>
                <a:latin typeface="Century Gothic" panose="020B0502020202020204" pitchFamily="34" charset="0"/>
                <a:cs typeface="Calibri"/>
              </a:rPr>
              <a:t>Earned points or rewards are assigned to student’s ID in custom Sodexo database</a:t>
            </a:r>
            <a:endParaRPr lang="en-SG" sz="1050">
              <a:solidFill>
                <a:schemeClr val="bg1"/>
              </a:solidFill>
              <a:latin typeface="Century Gothic" panose="020B0502020202020204" pitchFamily="34" charset="0"/>
              <a:cs typeface="Calibri"/>
            </a:endParaRPr>
          </a:p>
        </p:txBody>
      </p:sp>
      <p:sp>
        <p:nvSpPr>
          <p:cNvPr id="80" name="TextBox 79">
            <a:extLst>
              <a:ext uri="{FF2B5EF4-FFF2-40B4-BE49-F238E27FC236}">
                <a16:creationId xmlns:a16="http://schemas.microsoft.com/office/drawing/2014/main" id="{F0CB2C8B-F2B3-47A7-9F2C-01DC06F18AA4}"/>
              </a:ext>
            </a:extLst>
          </p:cNvPr>
          <p:cNvSpPr txBox="1"/>
          <p:nvPr/>
        </p:nvSpPr>
        <p:spPr>
          <a:xfrm>
            <a:off x="8833908" y="2442145"/>
            <a:ext cx="324000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entury Gothic" panose="020B0502020202020204" pitchFamily="34" charset="0"/>
              </a:rPr>
              <a:t>Scanning the school ID allows the IOT system to retrieve details on the student’s current meal from the </a:t>
            </a:r>
            <a:r>
              <a:rPr lang="en-US" sz="1200" b="1">
                <a:latin typeface="Century Gothic" panose="020B0502020202020204" pitchFamily="34" charset="0"/>
              </a:rPr>
              <a:t>Sodexo database. </a:t>
            </a:r>
            <a:r>
              <a:rPr lang="en-US" sz="1200">
                <a:latin typeface="Century Gothic" panose="020B0502020202020204" pitchFamily="34" charset="0"/>
              </a:rPr>
              <a:t>This also includes weights of the standard cutlery used for the meal.</a:t>
            </a:r>
          </a:p>
        </p:txBody>
      </p:sp>
      <p:pic>
        <p:nvPicPr>
          <p:cNvPr id="52" name="Picture 51">
            <a:extLst>
              <a:ext uri="{FF2B5EF4-FFF2-40B4-BE49-F238E27FC236}">
                <a16:creationId xmlns:a16="http://schemas.microsoft.com/office/drawing/2014/main" id="{6F872E7F-B855-4CD6-9A3F-DA72AB18B0A2}"/>
              </a:ext>
            </a:extLst>
          </p:cNvPr>
          <p:cNvPicPr>
            <a:picLocks noChangeAspect="1"/>
          </p:cNvPicPr>
          <p:nvPr/>
        </p:nvPicPr>
        <p:blipFill>
          <a:blip r:embed="rId6"/>
          <a:stretch>
            <a:fillRect/>
          </a:stretch>
        </p:blipFill>
        <p:spPr>
          <a:xfrm>
            <a:off x="9503563" y="4032027"/>
            <a:ext cx="1894060" cy="1458156"/>
          </a:xfrm>
          <a:prstGeom prst="rect">
            <a:avLst/>
          </a:prstGeom>
          <a:ln>
            <a:solidFill>
              <a:schemeClr val="tx1"/>
            </a:solidFill>
          </a:ln>
        </p:spPr>
      </p:pic>
      <p:grpSp>
        <p:nvGrpSpPr>
          <p:cNvPr id="72" name="Group 71">
            <a:extLst>
              <a:ext uri="{FF2B5EF4-FFF2-40B4-BE49-F238E27FC236}">
                <a16:creationId xmlns:a16="http://schemas.microsoft.com/office/drawing/2014/main" id="{16389293-1D99-4DF6-993C-FFB02C91DE51}"/>
              </a:ext>
            </a:extLst>
          </p:cNvPr>
          <p:cNvGrpSpPr/>
          <p:nvPr/>
        </p:nvGrpSpPr>
        <p:grpSpPr>
          <a:xfrm>
            <a:off x="4653648" y="1373757"/>
            <a:ext cx="3342624" cy="1242628"/>
            <a:chOff x="4472673" y="1392807"/>
            <a:chExt cx="3342624" cy="1242628"/>
          </a:xfrm>
        </p:grpSpPr>
        <p:pic>
          <p:nvPicPr>
            <p:cNvPr id="2074" name="Picture 26" descr="database Icon 334841">
              <a:extLst>
                <a:ext uri="{FF2B5EF4-FFF2-40B4-BE49-F238E27FC236}">
                  <a16:creationId xmlns:a16="http://schemas.microsoft.com/office/drawing/2014/main" id="{645CD1AB-ECCE-45D3-B970-B02AAE2E4C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669" y="1392807"/>
              <a:ext cx="1242628" cy="124262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Food stall Icon 3514211">
              <a:extLst>
                <a:ext uri="{FF2B5EF4-FFF2-40B4-BE49-F238E27FC236}">
                  <a16:creationId xmlns:a16="http://schemas.microsoft.com/office/drawing/2014/main" id="{80A34903-27AB-4094-9C2D-3C9FF10EB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3033" y="1634369"/>
              <a:ext cx="739640" cy="692791"/>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Oval 8">
              <a:extLst>
                <a:ext uri="{FF2B5EF4-FFF2-40B4-BE49-F238E27FC236}">
                  <a16:creationId xmlns:a16="http://schemas.microsoft.com/office/drawing/2014/main" id="{7AF1C26A-740E-4A95-A767-A9FCB09D6432}"/>
                </a:ext>
              </a:extLst>
            </p:cNvPr>
            <p:cNvSpPr/>
            <p:nvPr/>
          </p:nvSpPr>
          <p:spPr>
            <a:xfrm rot="15300000">
              <a:off x="4705525" y="1429959"/>
              <a:ext cx="936000" cy="1119570"/>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Century Gothic" panose="020B0502020202020204" pitchFamily="34" charset="0"/>
              </a:endParaRPr>
            </a:p>
          </p:txBody>
        </p:sp>
        <p:pic>
          <p:nvPicPr>
            <p:cNvPr id="2066" name="Picture 18" descr="food tray Icon 2347890">
              <a:extLst>
                <a:ext uri="{FF2B5EF4-FFF2-40B4-BE49-F238E27FC236}">
                  <a16:creationId xmlns:a16="http://schemas.microsoft.com/office/drawing/2014/main" id="{3BB6BE31-2FF3-4673-8F86-11262F2F98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7184" y="1564448"/>
              <a:ext cx="685546" cy="64212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BD70043-FB08-4A6F-B570-61A1E1F358F9}"/>
                </a:ext>
              </a:extLst>
            </p:cNvPr>
            <p:cNvSpPr txBox="1"/>
            <p:nvPr/>
          </p:nvSpPr>
          <p:spPr>
            <a:xfrm>
              <a:off x="4472673" y="2157926"/>
              <a:ext cx="14011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Century Gothic" panose="020B0502020202020204" pitchFamily="34" charset="0"/>
                </a:rPr>
                <a:t>450 g</a:t>
              </a:r>
            </a:p>
          </p:txBody>
        </p:sp>
        <p:pic>
          <p:nvPicPr>
            <p:cNvPr id="50" name="Picture 2" descr="Sodexo - Wikipedia">
              <a:extLst>
                <a:ext uri="{FF2B5EF4-FFF2-40B4-BE49-F238E27FC236}">
                  <a16:creationId xmlns:a16="http://schemas.microsoft.com/office/drawing/2014/main" id="{709F56AB-683A-4971-90A8-BDE4B0CBD8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025799">
              <a:off x="6860030" y="1926345"/>
              <a:ext cx="611158" cy="200154"/>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E1727A56-A50D-43F9-8FF0-745B9CAD3364}"/>
                </a:ext>
              </a:extLst>
            </p:cNvPr>
            <p:cNvCxnSpPr>
              <a:cxnSpLocks/>
              <a:stCxn id="36" idx="3"/>
            </p:cNvCxnSpPr>
            <p:nvPr/>
          </p:nvCxnSpPr>
          <p:spPr>
            <a:xfrm>
              <a:off x="6272673" y="1980765"/>
              <a:ext cx="536577"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8156E4DE-4010-4D85-BD0C-5C4640580C02}"/>
              </a:ext>
            </a:extLst>
          </p:cNvPr>
          <p:cNvPicPr>
            <a:picLocks noChangeAspect="1"/>
          </p:cNvPicPr>
          <p:nvPr/>
        </p:nvPicPr>
        <p:blipFill rotWithShape="1">
          <a:blip r:embed="rId10"/>
          <a:srcRect l="21927" t="18259" r="19976" b="6433"/>
          <a:stretch/>
        </p:blipFill>
        <p:spPr>
          <a:xfrm>
            <a:off x="729076" y="4032027"/>
            <a:ext cx="966359" cy="1435608"/>
          </a:xfrm>
          <a:prstGeom prst="rect">
            <a:avLst/>
          </a:prstGeom>
          <a:ln>
            <a:solidFill>
              <a:schemeClr val="tx1"/>
            </a:solidFill>
          </a:ln>
        </p:spPr>
      </p:pic>
      <p:grpSp>
        <p:nvGrpSpPr>
          <p:cNvPr id="83" name="Group 82">
            <a:extLst>
              <a:ext uri="{FF2B5EF4-FFF2-40B4-BE49-F238E27FC236}">
                <a16:creationId xmlns:a16="http://schemas.microsoft.com/office/drawing/2014/main" id="{A163FC15-2EAC-4DC9-8065-3D93C265550A}"/>
              </a:ext>
            </a:extLst>
          </p:cNvPr>
          <p:cNvGrpSpPr/>
          <p:nvPr/>
        </p:nvGrpSpPr>
        <p:grpSpPr>
          <a:xfrm>
            <a:off x="8696673" y="1359798"/>
            <a:ext cx="3436853" cy="1242628"/>
            <a:chOff x="8572848" y="1378848"/>
            <a:chExt cx="3436853" cy="1242628"/>
          </a:xfrm>
        </p:grpSpPr>
        <p:pic>
          <p:nvPicPr>
            <p:cNvPr id="68" name="Picture 8" descr="student Icon 2428228">
              <a:extLst>
                <a:ext uri="{FF2B5EF4-FFF2-40B4-BE49-F238E27FC236}">
                  <a16:creationId xmlns:a16="http://schemas.microsoft.com/office/drawing/2014/main" id="{DDC96E09-63E2-45A3-A14E-66A36F32D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848" y="1579080"/>
              <a:ext cx="814387" cy="81438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 descr="id card Icon 1638029">
              <a:extLst>
                <a:ext uri="{FF2B5EF4-FFF2-40B4-BE49-F238E27FC236}">
                  <a16:creationId xmlns:a16="http://schemas.microsoft.com/office/drawing/2014/main" id="{885708BF-061A-4A77-A79B-0CA82FA45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8412" y="1579080"/>
              <a:ext cx="421082" cy="421082"/>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or: Curved 70">
              <a:extLst>
                <a:ext uri="{FF2B5EF4-FFF2-40B4-BE49-F238E27FC236}">
                  <a16:creationId xmlns:a16="http://schemas.microsoft.com/office/drawing/2014/main" id="{ECA82C27-8427-4F44-9201-D79C3BD0D992}"/>
                </a:ext>
              </a:extLst>
            </p:cNvPr>
            <p:cNvCxnSpPr>
              <a:cxnSpLocks/>
              <a:stCxn id="69" idx="3"/>
              <a:endCxn id="39" idx="1"/>
            </p:cNvCxnSpPr>
            <p:nvPr/>
          </p:nvCxnSpPr>
          <p:spPr>
            <a:xfrm>
              <a:off x="9559494" y="1789621"/>
              <a:ext cx="364318" cy="159692"/>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descr="A picture containing building, door&#10;&#10;Description automatically generated">
              <a:extLst>
                <a:ext uri="{FF2B5EF4-FFF2-40B4-BE49-F238E27FC236}">
                  <a16:creationId xmlns:a16="http://schemas.microsoft.com/office/drawing/2014/main" id="{9FD60221-EF38-4721-BD4D-D08EE873EA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3812" y="1626364"/>
              <a:ext cx="645898" cy="645898"/>
            </a:xfrm>
            <a:prstGeom prst="rect">
              <a:avLst/>
            </a:prstGeom>
          </p:spPr>
        </p:pic>
        <p:pic>
          <p:nvPicPr>
            <p:cNvPr id="98" name="Picture 26" descr="database Icon 334841">
              <a:extLst>
                <a:ext uri="{FF2B5EF4-FFF2-40B4-BE49-F238E27FC236}">
                  <a16:creationId xmlns:a16="http://schemas.microsoft.com/office/drawing/2014/main" id="{FC04A6F4-04F3-4E01-AC6E-FE7CCA6894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7073" y="1378848"/>
              <a:ext cx="1242628" cy="124262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Sodexo - Wikipedia">
              <a:extLst>
                <a:ext uri="{FF2B5EF4-FFF2-40B4-BE49-F238E27FC236}">
                  <a16:creationId xmlns:a16="http://schemas.microsoft.com/office/drawing/2014/main" id="{043977A4-E8DF-443A-96D6-B3F3752AC7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025799">
              <a:off x="11054434" y="1912386"/>
              <a:ext cx="611158" cy="200154"/>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6FA1BDC4-5B43-4366-B1F3-4D34E4A3FD1B}"/>
                </a:ext>
              </a:extLst>
            </p:cNvPr>
            <p:cNvCxnSpPr>
              <a:cxnSpLocks/>
            </p:cNvCxnSpPr>
            <p:nvPr/>
          </p:nvCxnSpPr>
          <p:spPr>
            <a:xfrm flipH="1">
              <a:off x="10511367" y="1929455"/>
              <a:ext cx="481677"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559EE523-A192-494C-8B56-A9EA0A24E46B}"/>
                </a:ext>
              </a:extLst>
            </p:cNvPr>
            <p:cNvSpPr txBox="1"/>
            <p:nvPr/>
          </p:nvSpPr>
          <p:spPr>
            <a:xfrm>
              <a:off x="10081711" y="1622751"/>
              <a:ext cx="14011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Century Gothic" panose="020B0502020202020204" pitchFamily="34" charset="0"/>
                </a:rPr>
                <a:t>450 g</a:t>
              </a:r>
            </a:p>
          </p:txBody>
        </p:sp>
      </p:grpSp>
      <p:grpSp>
        <p:nvGrpSpPr>
          <p:cNvPr id="94" name="Group 93">
            <a:extLst>
              <a:ext uri="{FF2B5EF4-FFF2-40B4-BE49-F238E27FC236}">
                <a16:creationId xmlns:a16="http://schemas.microsoft.com/office/drawing/2014/main" id="{7CF192A3-21C7-4CED-B072-B1BD356741B1}"/>
              </a:ext>
            </a:extLst>
          </p:cNvPr>
          <p:cNvGrpSpPr/>
          <p:nvPr/>
        </p:nvGrpSpPr>
        <p:grpSpPr>
          <a:xfrm>
            <a:off x="4983638" y="4052385"/>
            <a:ext cx="2752229" cy="1306325"/>
            <a:chOff x="4634937" y="3990932"/>
            <a:chExt cx="3180360" cy="1509536"/>
          </a:xfrm>
        </p:grpSpPr>
        <p:pic>
          <p:nvPicPr>
            <p:cNvPr id="87" name="Picture 26" descr="database Icon 334841">
              <a:extLst>
                <a:ext uri="{FF2B5EF4-FFF2-40B4-BE49-F238E27FC236}">
                  <a16:creationId xmlns:a16="http://schemas.microsoft.com/office/drawing/2014/main" id="{A88AAFF9-FB71-46E4-9DFF-A7C2847B47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669" y="4213137"/>
              <a:ext cx="1242628" cy="124262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Sodexo - Wikipedia">
              <a:extLst>
                <a:ext uri="{FF2B5EF4-FFF2-40B4-BE49-F238E27FC236}">
                  <a16:creationId xmlns:a16="http://schemas.microsoft.com/office/drawing/2014/main" id="{4903505A-DEC1-4658-8154-262D8190A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025799">
              <a:off x="6860030" y="4746675"/>
              <a:ext cx="611158" cy="20015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Meal Plan Icon 1182306">
              <a:extLst>
                <a:ext uri="{FF2B5EF4-FFF2-40B4-BE49-F238E27FC236}">
                  <a16:creationId xmlns:a16="http://schemas.microsoft.com/office/drawing/2014/main" id="{CD643144-6D2B-48D2-B923-BD52BBD17B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6126" y="3990932"/>
              <a:ext cx="525020" cy="52502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4" descr="Meal Plan Icon 1182306">
              <a:extLst>
                <a:ext uri="{FF2B5EF4-FFF2-40B4-BE49-F238E27FC236}">
                  <a16:creationId xmlns:a16="http://schemas.microsoft.com/office/drawing/2014/main" id="{598A9AFB-28B3-4CD7-8D9A-B73905C0B0E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6126" y="4483190"/>
              <a:ext cx="525020" cy="52502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4" descr="Meal Plan Icon 1182306">
              <a:extLst>
                <a:ext uri="{FF2B5EF4-FFF2-40B4-BE49-F238E27FC236}">
                  <a16:creationId xmlns:a16="http://schemas.microsoft.com/office/drawing/2014/main" id="{1BDB2A5E-5C05-4BF6-8233-D285C8786D6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4937" y="4975448"/>
              <a:ext cx="525020" cy="525020"/>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C42B192D-2E1D-4488-9E62-85D44DBA8110}"/>
                </a:ext>
              </a:extLst>
            </p:cNvPr>
            <p:cNvSpPr txBox="1"/>
            <p:nvPr/>
          </p:nvSpPr>
          <p:spPr>
            <a:xfrm>
              <a:off x="4802138" y="4115261"/>
              <a:ext cx="1401184" cy="2667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Century Gothic" panose="020B0502020202020204" pitchFamily="34" charset="0"/>
                </a:rPr>
                <a:t>Curry: 26.5 g</a:t>
              </a:r>
            </a:p>
          </p:txBody>
        </p:sp>
        <p:sp>
          <p:nvSpPr>
            <p:cNvPr id="111" name="TextBox 110">
              <a:extLst>
                <a:ext uri="{FF2B5EF4-FFF2-40B4-BE49-F238E27FC236}">
                  <a16:creationId xmlns:a16="http://schemas.microsoft.com/office/drawing/2014/main" id="{A0B80437-7FB3-4F2A-A5BB-869351B5E90A}"/>
                </a:ext>
              </a:extLst>
            </p:cNvPr>
            <p:cNvSpPr txBox="1"/>
            <p:nvPr/>
          </p:nvSpPr>
          <p:spPr>
            <a:xfrm>
              <a:off x="4802138" y="4602061"/>
              <a:ext cx="1401184" cy="2667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err="1">
                  <a:latin typeface="Century Gothic" panose="020B0502020202020204" pitchFamily="34" charset="0"/>
                </a:rPr>
                <a:t>Prata</a:t>
              </a:r>
              <a:r>
                <a:rPr lang="en-US" sz="900">
                  <a:latin typeface="Century Gothic" panose="020B0502020202020204" pitchFamily="34" charset="0"/>
                </a:rPr>
                <a:t>: 5.3 g</a:t>
              </a:r>
            </a:p>
          </p:txBody>
        </p:sp>
        <p:sp>
          <p:nvSpPr>
            <p:cNvPr id="112" name="TextBox 111">
              <a:extLst>
                <a:ext uri="{FF2B5EF4-FFF2-40B4-BE49-F238E27FC236}">
                  <a16:creationId xmlns:a16="http://schemas.microsoft.com/office/drawing/2014/main" id="{BC836EBF-F2AB-4698-956A-05D756E54071}"/>
                </a:ext>
              </a:extLst>
            </p:cNvPr>
            <p:cNvSpPr txBox="1"/>
            <p:nvPr/>
          </p:nvSpPr>
          <p:spPr>
            <a:xfrm>
              <a:off x="4792193" y="5089603"/>
              <a:ext cx="1401184" cy="2667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Century Gothic" panose="020B0502020202020204" pitchFamily="34" charset="0"/>
                </a:rPr>
                <a:t>Rice: 21.2 g</a:t>
              </a:r>
            </a:p>
          </p:txBody>
        </p:sp>
        <p:cxnSp>
          <p:nvCxnSpPr>
            <p:cNvPr id="114" name="Straight Arrow Connector 113">
              <a:extLst>
                <a:ext uri="{FF2B5EF4-FFF2-40B4-BE49-F238E27FC236}">
                  <a16:creationId xmlns:a16="http://schemas.microsoft.com/office/drawing/2014/main" id="{817D72B3-C2B7-474A-9902-D94387184061}"/>
                </a:ext>
              </a:extLst>
            </p:cNvPr>
            <p:cNvCxnSpPr>
              <a:cxnSpLocks/>
            </p:cNvCxnSpPr>
            <p:nvPr/>
          </p:nvCxnSpPr>
          <p:spPr>
            <a:xfrm>
              <a:off x="6004384" y="4246066"/>
              <a:ext cx="752016" cy="269886"/>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3E11C02-91F0-42E0-B352-26E8713122C2}"/>
                </a:ext>
              </a:extLst>
            </p:cNvPr>
            <p:cNvCxnSpPr>
              <a:cxnSpLocks/>
            </p:cNvCxnSpPr>
            <p:nvPr/>
          </p:nvCxnSpPr>
          <p:spPr>
            <a:xfrm flipV="1">
              <a:off x="6004384" y="4920997"/>
              <a:ext cx="742295" cy="29941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D3D57D9-DFE6-4469-991B-04CFC96B4A76}"/>
                </a:ext>
              </a:extLst>
            </p:cNvPr>
            <p:cNvCxnSpPr>
              <a:cxnSpLocks/>
            </p:cNvCxnSpPr>
            <p:nvPr/>
          </p:nvCxnSpPr>
          <p:spPr>
            <a:xfrm>
              <a:off x="5974625" y="4718475"/>
              <a:ext cx="772054"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40" name="Picture 39" descr="A picture containing drawing&#10;&#10;Description automatically generated">
            <a:extLst>
              <a:ext uri="{FF2B5EF4-FFF2-40B4-BE49-F238E27FC236}">
                <a16:creationId xmlns:a16="http://schemas.microsoft.com/office/drawing/2014/main" id="{26D7F537-2817-4349-AE14-8A060B02A7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4768" y="936331"/>
            <a:ext cx="540000" cy="540000"/>
          </a:xfrm>
          <a:prstGeom prst="rect">
            <a:avLst/>
          </a:prstGeom>
        </p:spPr>
      </p:pic>
      <p:pic>
        <p:nvPicPr>
          <p:cNvPr id="42" name="Picture 41" descr="A picture containing drawing, clock&#10;&#10;Description automatically generated">
            <a:extLst>
              <a:ext uri="{FF2B5EF4-FFF2-40B4-BE49-F238E27FC236}">
                <a16:creationId xmlns:a16="http://schemas.microsoft.com/office/drawing/2014/main" id="{84994562-080C-4329-A305-02BE24FB021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58938" y="939150"/>
            <a:ext cx="540000" cy="540000"/>
          </a:xfrm>
          <a:prstGeom prst="rect">
            <a:avLst/>
          </a:prstGeom>
        </p:spPr>
      </p:pic>
      <p:pic>
        <p:nvPicPr>
          <p:cNvPr id="45" name="Picture 44" descr="A picture containing ball, room, table&#10;&#10;Description automatically generated">
            <a:extLst>
              <a:ext uri="{FF2B5EF4-FFF2-40B4-BE49-F238E27FC236}">
                <a16:creationId xmlns:a16="http://schemas.microsoft.com/office/drawing/2014/main" id="{689146D1-3539-42B0-A326-1C11B1E095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04292" y="936331"/>
            <a:ext cx="540000" cy="540000"/>
          </a:xfrm>
          <a:prstGeom prst="rect">
            <a:avLst/>
          </a:prstGeom>
        </p:spPr>
      </p:pic>
      <p:pic>
        <p:nvPicPr>
          <p:cNvPr id="53" name="Picture 52" descr="A picture containing drawing&#10;&#10;Description automatically generated">
            <a:extLst>
              <a:ext uri="{FF2B5EF4-FFF2-40B4-BE49-F238E27FC236}">
                <a16:creationId xmlns:a16="http://schemas.microsoft.com/office/drawing/2014/main" id="{A584558F-E249-45F3-B4A9-C618C63EEDD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3190" y="3484102"/>
            <a:ext cx="540000" cy="540000"/>
          </a:xfrm>
          <a:prstGeom prst="rect">
            <a:avLst/>
          </a:prstGeom>
        </p:spPr>
      </p:pic>
      <p:pic>
        <p:nvPicPr>
          <p:cNvPr id="2048" name="Picture 2047" descr="A picture containing drawing&#10;&#10;Description automatically generated">
            <a:extLst>
              <a:ext uri="{FF2B5EF4-FFF2-40B4-BE49-F238E27FC236}">
                <a16:creationId xmlns:a16="http://schemas.microsoft.com/office/drawing/2014/main" id="{CA40E543-2696-4A7C-A9CB-9C6F4658A8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58938" y="3484102"/>
            <a:ext cx="540000" cy="540000"/>
          </a:xfrm>
          <a:prstGeom prst="rect">
            <a:avLst/>
          </a:prstGeom>
        </p:spPr>
      </p:pic>
      <p:pic>
        <p:nvPicPr>
          <p:cNvPr id="2051" name="Picture 2050" descr="A picture containing ball&#10;&#10;Description automatically generated">
            <a:extLst>
              <a:ext uri="{FF2B5EF4-FFF2-40B4-BE49-F238E27FC236}">
                <a16:creationId xmlns:a16="http://schemas.microsoft.com/office/drawing/2014/main" id="{6C6991A1-376E-46E5-8B47-1D652721F5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04292" y="3484102"/>
            <a:ext cx="540000" cy="540000"/>
          </a:xfrm>
          <a:prstGeom prst="rect">
            <a:avLst/>
          </a:prstGeom>
        </p:spPr>
      </p:pic>
    </p:spTree>
    <p:extLst>
      <p:ext uri="{BB962C8B-B14F-4D97-AF65-F5344CB8AC3E}">
        <p14:creationId xmlns:p14="http://schemas.microsoft.com/office/powerpoint/2010/main" val="297557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28608CD-99D8-4CC3-A07B-139BE245F831}"/>
              </a:ext>
            </a:extLst>
          </p:cNvPr>
          <p:cNvSpPr txBox="1">
            <a:spLocks/>
          </p:cNvSpPr>
          <p:nvPr/>
        </p:nvSpPr>
        <p:spPr>
          <a:xfrm>
            <a:off x="11822558" y="6462071"/>
            <a:ext cx="3694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5D20A0-B3EF-4396-8888-03D8D9281B5E}" type="slidenum">
              <a:rPr lang="en-SG" smtClean="0"/>
              <a:pPr/>
              <a:t>8</a:t>
            </a:fld>
            <a:endParaRPr lang="en-SG"/>
          </a:p>
        </p:txBody>
      </p:sp>
      <p:sp>
        <p:nvSpPr>
          <p:cNvPr id="6" name="Title 1">
            <a:extLst>
              <a:ext uri="{FF2B5EF4-FFF2-40B4-BE49-F238E27FC236}">
                <a16:creationId xmlns:a16="http://schemas.microsoft.com/office/drawing/2014/main" id="{5D48C28D-84E0-4B51-8FB9-1D35DE587EC1}"/>
              </a:ext>
            </a:extLst>
          </p:cNvPr>
          <p:cNvSpPr txBox="1">
            <a:spLocks/>
          </p:cNvSpPr>
          <p:nvPr/>
        </p:nvSpPr>
        <p:spPr>
          <a:xfrm>
            <a:off x="266601" y="192009"/>
            <a:ext cx="9896302" cy="604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dirty="0" err="1">
                <a:latin typeface="Century Gothic" panose="020B0502020202020204" pitchFamily="34" charset="0"/>
              </a:rPr>
              <a:t>Crowdly</a:t>
            </a:r>
            <a:r>
              <a:rPr lang="en-SG" sz="2400" dirty="0">
                <a:latin typeface="Century Gothic" panose="020B0502020202020204" pitchFamily="34" charset="0"/>
              </a:rPr>
              <a:t> promises multi-lateral impacts that are feasible</a:t>
            </a:r>
          </a:p>
        </p:txBody>
      </p:sp>
      <p:graphicFrame>
        <p:nvGraphicFramePr>
          <p:cNvPr id="4" name="Table 4">
            <a:extLst>
              <a:ext uri="{FF2B5EF4-FFF2-40B4-BE49-F238E27FC236}">
                <a16:creationId xmlns:a16="http://schemas.microsoft.com/office/drawing/2014/main" id="{1950386B-07D2-4CED-A9A2-FA79D16A2957}"/>
              </a:ext>
            </a:extLst>
          </p:cNvPr>
          <p:cNvGraphicFramePr>
            <a:graphicFrameLocks noGrp="1"/>
          </p:cNvGraphicFramePr>
          <p:nvPr>
            <p:extLst>
              <p:ext uri="{D42A27DB-BD31-4B8C-83A1-F6EECF244321}">
                <p14:modId xmlns:p14="http://schemas.microsoft.com/office/powerpoint/2010/main" val="2069246698"/>
              </p:ext>
            </p:extLst>
          </p:nvPr>
        </p:nvGraphicFramePr>
        <p:xfrm>
          <a:off x="723900" y="1148291"/>
          <a:ext cx="10744200" cy="3719779"/>
        </p:xfrm>
        <a:graphic>
          <a:graphicData uri="http://schemas.openxmlformats.org/drawingml/2006/table">
            <a:tbl>
              <a:tblPr firstRow="1" bandRow="1">
                <a:tableStyleId>{2D5ABB26-0587-4C30-8999-92F81FD0307C}</a:tableStyleId>
              </a:tblPr>
              <a:tblGrid>
                <a:gridCol w="2476500">
                  <a:extLst>
                    <a:ext uri="{9D8B030D-6E8A-4147-A177-3AD203B41FA5}">
                      <a16:colId xmlns:a16="http://schemas.microsoft.com/office/drawing/2014/main" val="3060297203"/>
                    </a:ext>
                  </a:extLst>
                </a:gridCol>
                <a:gridCol w="4000500">
                  <a:extLst>
                    <a:ext uri="{9D8B030D-6E8A-4147-A177-3AD203B41FA5}">
                      <a16:colId xmlns:a16="http://schemas.microsoft.com/office/drawing/2014/main" val="682948845"/>
                    </a:ext>
                  </a:extLst>
                </a:gridCol>
                <a:gridCol w="4267200">
                  <a:extLst>
                    <a:ext uri="{9D8B030D-6E8A-4147-A177-3AD203B41FA5}">
                      <a16:colId xmlns:a16="http://schemas.microsoft.com/office/drawing/2014/main" val="1949975437"/>
                    </a:ext>
                  </a:extLst>
                </a:gridCol>
              </a:tblGrid>
              <a:tr h="680509">
                <a:tc>
                  <a:txBody>
                    <a:bodyPr/>
                    <a:lstStyle/>
                    <a:p>
                      <a:endParaRPr lang="en-SG" sz="120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120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sz="120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041748"/>
                  </a:ext>
                </a:extLst>
              </a:tr>
              <a:tr h="1013090">
                <a:tc>
                  <a:txBody>
                    <a:bodyPr/>
                    <a:lstStyle/>
                    <a:p>
                      <a:endParaRPr lang="en-SG" sz="120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200" dirty="0">
                          <a:latin typeface="Century Gothic"/>
                          <a:ea typeface="SF Pro Text" panose="00000500000000000000" pitchFamily="2" charset="0"/>
                        </a:rPr>
                        <a:t>This solution is targeted at small businesses that cannot raise capital within the APAC region. It will also improve employment as small businesses account for employment of 50% of the workforce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200" dirty="0">
                          <a:latin typeface="Century Gothic"/>
                        </a:rPr>
                        <a:t>Due to the huge proportion of underserved businesses, many will adopt alternative lines to capital. This can be evidenced by the success of mobile crowdfunding platforms in Africa like M-Changa</a:t>
                      </a:r>
                      <a:endParaRPr lang="en-SG" sz="1200" b="1"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9401316"/>
                  </a:ext>
                </a:extLst>
              </a:tr>
              <a:tr h="1013090">
                <a:tc>
                  <a:txBody>
                    <a:bodyPr/>
                    <a:lstStyle/>
                    <a:p>
                      <a:endParaRPr lang="en-SG" sz="120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200" dirty="0">
                          <a:latin typeface="Century Gothic"/>
                        </a:rPr>
                        <a:t>Transitioning analogue business processes into the digital era and optimizing operational procedures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200" dirty="0">
                          <a:latin typeface="Century Gothic"/>
                        </a:rPr>
                        <a:t>AWS Services and the latest technologies available are capable of delivering what we set out to achieve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50632"/>
                  </a:ext>
                </a:extLst>
              </a:tr>
              <a:tr h="1013090">
                <a:tc>
                  <a:txBody>
                    <a:bodyPr/>
                    <a:lstStyle/>
                    <a:p>
                      <a:endParaRPr lang="en-SG" sz="120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200" dirty="0">
                          <a:latin typeface="Century Gothic"/>
                        </a:rPr>
                        <a:t>SME’s make up 98% of all enterprises, so such a solution is guaranteed to improve growth, especially in higher income countries where they contribute </a:t>
                      </a:r>
                      <a:r>
                        <a:rPr lang="en-SG" sz="1200" dirty="0" err="1">
                          <a:latin typeface="Century Gothic"/>
                        </a:rPr>
                        <a:t>upto</a:t>
                      </a:r>
                      <a:r>
                        <a:rPr lang="en-SG" sz="1200" dirty="0">
                          <a:latin typeface="Century Gothic"/>
                        </a:rPr>
                        <a:t> 50% of the national GDP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200" dirty="0">
                          <a:latin typeface="Century Gothic"/>
                        </a:rPr>
                        <a:t>The main cost for utilizing this solution will be the initial time cost of Goldman Sachs employees who will need to devote attention to vetting and advising businesses as part of volunteerism efforts.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8138648"/>
                  </a:ext>
                </a:extLst>
              </a:tr>
            </a:tbl>
          </a:graphicData>
        </a:graphic>
      </p:graphicFrame>
      <p:cxnSp>
        <p:nvCxnSpPr>
          <p:cNvPr id="8" name="Straight Connector 7">
            <a:extLst>
              <a:ext uri="{FF2B5EF4-FFF2-40B4-BE49-F238E27FC236}">
                <a16:creationId xmlns:a16="http://schemas.microsoft.com/office/drawing/2014/main" id="{0D854E2E-945B-41CB-AB3A-2260DF4CDBFA}"/>
              </a:ext>
            </a:extLst>
          </p:cNvPr>
          <p:cNvCxnSpPr/>
          <p:nvPr/>
        </p:nvCxnSpPr>
        <p:spPr>
          <a:xfrm>
            <a:off x="723900" y="1148291"/>
            <a:ext cx="2476500" cy="6741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1F7F895-D7F7-4E23-A310-EEA9204B45E8}"/>
              </a:ext>
            </a:extLst>
          </p:cNvPr>
          <p:cNvSpPr txBox="1"/>
          <p:nvPr/>
        </p:nvSpPr>
        <p:spPr>
          <a:xfrm>
            <a:off x="2305050" y="1148291"/>
            <a:ext cx="1295400" cy="369332"/>
          </a:xfrm>
          <a:prstGeom prst="rect">
            <a:avLst/>
          </a:prstGeom>
          <a:noFill/>
        </p:spPr>
        <p:txBody>
          <a:bodyPr wrap="square" rtlCol="0">
            <a:spAutoFit/>
          </a:bodyPr>
          <a:lstStyle/>
          <a:p>
            <a:r>
              <a:rPr lang="en-SG"/>
              <a:t>Level</a:t>
            </a:r>
          </a:p>
        </p:txBody>
      </p:sp>
      <p:sp>
        <p:nvSpPr>
          <p:cNvPr id="38" name="TextBox 37">
            <a:extLst>
              <a:ext uri="{FF2B5EF4-FFF2-40B4-BE49-F238E27FC236}">
                <a16:creationId xmlns:a16="http://schemas.microsoft.com/office/drawing/2014/main" id="{B68FC424-D9AD-4AEF-9DC8-EBBABFCC773D}"/>
              </a:ext>
            </a:extLst>
          </p:cNvPr>
          <p:cNvSpPr txBox="1"/>
          <p:nvPr/>
        </p:nvSpPr>
        <p:spPr>
          <a:xfrm>
            <a:off x="800100" y="1423975"/>
            <a:ext cx="1295400" cy="369332"/>
          </a:xfrm>
          <a:prstGeom prst="rect">
            <a:avLst/>
          </a:prstGeom>
          <a:noFill/>
        </p:spPr>
        <p:txBody>
          <a:bodyPr wrap="square" rtlCol="0">
            <a:spAutoFit/>
          </a:bodyPr>
          <a:lstStyle/>
          <a:p>
            <a:r>
              <a:rPr lang="en-SG"/>
              <a:t>Category</a:t>
            </a:r>
          </a:p>
        </p:txBody>
      </p:sp>
      <p:sp>
        <p:nvSpPr>
          <p:cNvPr id="41" name="Rectangle 40">
            <a:extLst>
              <a:ext uri="{FF2B5EF4-FFF2-40B4-BE49-F238E27FC236}">
                <a16:creationId xmlns:a16="http://schemas.microsoft.com/office/drawing/2014/main" id="{E3B7B69B-94A7-4723-A711-499090017B78}"/>
              </a:ext>
            </a:extLst>
          </p:cNvPr>
          <p:cNvSpPr/>
          <p:nvPr/>
        </p:nvSpPr>
        <p:spPr>
          <a:xfrm>
            <a:off x="800100" y="1972713"/>
            <a:ext cx="2214296" cy="733694"/>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400" kern="0">
                <a:latin typeface="Century Gothic" panose="020B0502020202020204" pitchFamily="34" charset="0"/>
              </a:rPr>
              <a:t>Social</a:t>
            </a:r>
          </a:p>
        </p:txBody>
      </p:sp>
      <p:pic>
        <p:nvPicPr>
          <p:cNvPr id="42" name="Picture 41" descr="A picture containing drawing&#10;&#10;Description automatically generated">
            <a:extLst>
              <a:ext uri="{FF2B5EF4-FFF2-40B4-BE49-F238E27FC236}">
                <a16:creationId xmlns:a16="http://schemas.microsoft.com/office/drawing/2014/main" id="{4089F3BF-C662-4B68-943F-7D669E286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22" y="2081265"/>
            <a:ext cx="558156" cy="558156"/>
          </a:xfrm>
          <a:prstGeom prst="rect">
            <a:avLst/>
          </a:prstGeom>
        </p:spPr>
      </p:pic>
      <p:sp>
        <p:nvSpPr>
          <p:cNvPr id="44" name="Rectangle 43">
            <a:extLst>
              <a:ext uri="{FF2B5EF4-FFF2-40B4-BE49-F238E27FC236}">
                <a16:creationId xmlns:a16="http://schemas.microsoft.com/office/drawing/2014/main" id="{852F1005-05AB-4175-A9E7-10202B9DDD3F}"/>
              </a:ext>
            </a:extLst>
          </p:cNvPr>
          <p:cNvSpPr/>
          <p:nvPr/>
        </p:nvSpPr>
        <p:spPr>
          <a:xfrm>
            <a:off x="1071829" y="3011234"/>
            <a:ext cx="2214296" cy="733694"/>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400" kern="0" dirty="0">
                <a:latin typeface="Century Gothic" panose="020B0502020202020204" pitchFamily="34" charset="0"/>
              </a:rPr>
              <a:t>Technical</a:t>
            </a:r>
          </a:p>
        </p:txBody>
      </p:sp>
      <p:sp>
        <p:nvSpPr>
          <p:cNvPr id="45" name="Rectangle 44">
            <a:extLst>
              <a:ext uri="{FF2B5EF4-FFF2-40B4-BE49-F238E27FC236}">
                <a16:creationId xmlns:a16="http://schemas.microsoft.com/office/drawing/2014/main" id="{3D96067B-4004-474E-8EEC-B7B790BDFDD9}"/>
              </a:ext>
            </a:extLst>
          </p:cNvPr>
          <p:cNvSpPr/>
          <p:nvPr/>
        </p:nvSpPr>
        <p:spPr>
          <a:xfrm>
            <a:off x="855002" y="4057724"/>
            <a:ext cx="2214296" cy="733694"/>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400" kern="0" dirty="0">
                <a:latin typeface="Century Gothic" panose="020B0502020202020204" pitchFamily="34" charset="0"/>
              </a:rPr>
              <a:t>Financial</a:t>
            </a:r>
            <a:endParaRPr lang="en-SG" sz="1200" kern="0" dirty="0">
              <a:latin typeface="Century Gothic" panose="020B0502020202020204" pitchFamily="34" charset="0"/>
            </a:endParaRPr>
          </a:p>
        </p:txBody>
      </p:sp>
      <p:pic>
        <p:nvPicPr>
          <p:cNvPr id="13" name="Picture 12" descr="A close up of a sign&#10;&#10;Description automatically generated">
            <a:extLst>
              <a:ext uri="{FF2B5EF4-FFF2-40B4-BE49-F238E27FC236}">
                <a16:creationId xmlns:a16="http://schemas.microsoft.com/office/drawing/2014/main" id="{00B64B4D-67CF-41EA-9C04-8875C9EF6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 y="3973842"/>
            <a:ext cx="733696" cy="733696"/>
          </a:xfrm>
          <a:prstGeom prst="rect">
            <a:avLst/>
          </a:prstGeom>
        </p:spPr>
      </p:pic>
      <p:pic>
        <p:nvPicPr>
          <p:cNvPr id="49" name="Picture 48" descr="A close up of a sign&#10;&#10;Description automatically generated">
            <a:extLst>
              <a:ext uri="{FF2B5EF4-FFF2-40B4-BE49-F238E27FC236}">
                <a16:creationId xmlns:a16="http://schemas.microsoft.com/office/drawing/2014/main" id="{76F1FADD-CC8E-41BF-8151-B21AA20FC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7069" y="1170549"/>
            <a:ext cx="614757" cy="614757"/>
          </a:xfrm>
          <a:prstGeom prst="rect">
            <a:avLst/>
          </a:prstGeom>
        </p:spPr>
      </p:pic>
      <p:sp>
        <p:nvSpPr>
          <p:cNvPr id="52" name="Rectangle 51">
            <a:extLst>
              <a:ext uri="{FF2B5EF4-FFF2-40B4-BE49-F238E27FC236}">
                <a16:creationId xmlns:a16="http://schemas.microsoft.com/office/drawing/2014/main" id="{45A611C3-8189-4244-AEEB-52A3F02ADA64}"/>
              </a:ext>
            </a:extLst>
          </p:cNvPr>
          <p:cNvSpPr/>
          <p:nvPr/>
        </p:nvSpPr>
        <p:spPr>
          <a:xfrm>
            <a:off x="4408974" y="1150776"/>
            <a:ext cx="2214296" cy="733694"/>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400" kern="0" dirty="0">
                <a:latin typeface="Century Gothic" panose="020B0502020202020204" pitchFamily="34" charset="0"/>
              </a:rPr>
              <a:t>Impact</a:t>
            </a:r>
          </a:p>
        </p:txBody>
      </p:sp>
      <p:sp>
        <p:nvSpPr>
          <p:cNvPr id="54" name="Rectangle 53">
            <a:extLst>
              <a:ext uri="{FF2B5EF4-FFF2-40B4-BE49-F238E27FC236}">
                <a16:creationId xmlns:a16="http://schemas.microsoft.com/office/drawing/2014/main" id="{0FD83E54-774E-469A-93BA-CE3A7931C5D8}"/>
              </a:ext>
            </a:extLst>
          </p:cNvPr>
          <p:cNvSpPr/>
          <p:nvPr/>
        </p:nvSpPr>
        <p:spPr>
          <a:xfrm>
            <a:off x="8167682" y="1145597"/>
            <a:ext cx="2214296" cy="733694"/>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400" kern="0" dirty="0">
                <a:latin typeface="Century Gothic" panose="020B0502020202020204" pitchFamily="34" charset="0"/>
              </a:rPr>
              <a:t>Feasibility</a:t>
            </a:r>
          </a:p>
        </p:txBody>
      </p:sp>
      <p:pic>
        <p:nvPicPr>
          <p:cNvPr id="56" name="Graphic 55" descr="Brain in head">
            <a:extLst>
              <a:ext uri="{FF2B5EF4-FFF2-40B4-BE49-F238E27FC236}">
                <a16:creationId xmlns:a16="http://schemas.microsoft.com/office/drawing/2014/main" id="{91F584B3-B064-4A28-BC7A-4FC254D7ED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23935" y="1184590"/>
            <a:ext cx="573669" cy="573669"/>
          </a:xfrm>
          <a:prstGeom prst="rect">
            <a:avLst/>
          </a:prstGeom>
        </p:spPr>
      </p:pic>
      <p:sp>
        <p:nvSpPr>
          <p:cNvPr id="15" name="TextBox 14">
            <a:extLst>
              <a:ext uri="{FF2B5EF4-FFF2-40B4-BE49-F238E27FC236}">
                <a16:creationId xmlns:a16="http://schemas.microsoft.com/office/drawing/2014/main" id="{52B413AA-E26A-4ADA-8B78-47EF02C0B3A9}"/>
              </a:ext>
            </a:extLst>
          </p:cNvPr>
          <p:cNvSpPr txBox="1"/>
          <p:nvPr/>
        </p:nvSpPr>
        <p:spPr>
          <a:xfrm>
            <a:off x="855002" y="5340350"/>
            <a:ext cx="10613098" cy="523220"/>
          </a:xfrm>
          <a:prstGeom prst="rect">
            <a:avLst/>
          </a:prstGeom>
          <a:noFill/>
        </p:spPr>
        <p:txBody>
          <a:bodyPr wrap="square" rtlCol="0">
            <a:spAutoFit/>
          </a:bodyPr>
          <a:lstStyle/>
          <a:p>
            <a:pPr algn="ctr"/>
            <a:r>
              <a:rPr lang="en-SG" sz="1400" b="1" dirty="0" err="1">
                <a:latin typeface="Century Gothic" panose="020B0502020202020204" pitchFamily="34" charset="0"/>
              </a:rPr>
              <a:t>Crowdly</a:t>
            </a:r>
            <a:r>
              <a:rPr lang="en-SG" sz="1400" b="1" dirty="0">
                <a:latin typeface="Century Gothic" panose="020B0502020202020204" pitchFamily="34" charset="0"/>
              </a:rPr>
              <a:t> aims to have </a:t>
            </a:r>
            <a:r>
              <a:rPr lang="en-SG" sz="1400" b="1" dirty="0">
                <a:solidFill>
                  <a:srgbClr val="E63946"/>
                </a:solidFill>
                <a:latin typeface="Century Gothic" panose="020B0502020202020204" pitchFamily="34" charset="0"/>
              </a:rPr>
              <a:t>social, technical and financial impacts </a:t>
            </a:r>
            <a:r>
              <a:rPr lang="en-SG" sz="1400" b="1" dirty="0">
                <a:latin typeface="Century Gothic" panose="020B0502020202020204" pitchFamily="34" charset="0"/>
              </a:rPr>
              <a:t>whilst remaining </a:t>
            </a:r>
            <a:r>
              <a:rPr lang="en-SG" sz="1400" b="1" dirty="0">
                <a:solidFill>
                  <a:srgbClr val="FF0000"/>
                </a:solidFill>
                <a:latin typeface="Century Gothic" panose="020B0502020202020204" pitchFamily="34" charset="0"/>
              </a:rPr>
              <a:t>fully feasible </a:t>
            </a:r>
            <a:r>
              <a:rPr lang="en-SG" sz="1400" b="1" dirty="0">
                <a:latin typeface="Century Gothic" panose="020B0502020202020204" pitchFamily="34" charset="0"/>
              </a:rPr>
              <a:t>to implement in the target region.</a:t>
            </a:r>
            <a:endParaRPr lang="en-SG" sz="1400" b="1" dirty="0">
              <a:solidFill>
                <a:srgbClr val="E63946"/>
              </a:solidFill>
              <a:latin typeface="Century Gothic" panose="020B0502020202020204" pitchFamily="34" charset="0"/>
            </a:endParaRPr>
          </a:p>
        </p:txBody>
      </p:sp>
      <p:pic>
        <p:nvPicPr>
          <p:cNvPr id="5" name="Picture 4" descr="Icon&#10;&#10;Description automatically generated">
            <a:extLst>
              <a:ext uri="{FF2B5EF4-FFF2-40B4-BE49-F238E27FC236}">
                <a16:creationId xmlns:a16="http://schemas.microsoft.com/office/drawing/2014/main" id="{D61A3856-107D-4F7F-8977-7F52CF2B88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002" y="3025324"/>
            <a:ext cx="689835" cy="689835"/>
          </a:xfrm>
          <a:prstGeom prst="rect">
            <a:avLst/>
          </a:prstGeom>
        </p:spPr>
      </p:pic>
    </p:spTree>
    <p:extLst>
      <p:ext uri="{BB962C8B-B14F-4D97-AF65-F5344CB8AC3E}">
        <p14:creationId xmlns:p14="http://schemas.microsoft.com/office/powerpoint/2010/main" val="6521289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F6FD87A-0459-47E2-930C-78BB08850DDB}"/>
              </a:ext>
            </a:extLst>
          </p:cNvPr>
          <p:cNvSpPr txBox="1">
            <a:spLocks/>
          </p:cNvSpPr>
          <p:nvPr/>
        </p:nvSpPr>
        <p:spPr>
          <a:xfrm>
            <a:off x="11822558" y="6462071"/>
            <a:ext cx="3694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5D20A0-B3EF-4396-8888-03D8D9281B5E}" type="slidenum">
              <a:rPr lang="en-SG" smtClean="0">
                <a:latin typeface="Century Gothic" panose="020B0502020202020204" pitchFamily="34" charset="0"/>
              </a:rPr>
              <a:pPr/>
              <a:t>8</a:t>
            </a:fld>
            <a:endParaRPr lang="en-SG">
              <a:latin typeface="Century Gothic" panose="020B0502020202020204" pitchFamily="34" charset="0"/>
            </a:endParaRPr>
          </a:p>
        </p:txBody>
      </p:sp>
      <p:sp>
        <p:nvSpPr>
          <p:cNvPr id="6" name="Title 1">
            <a:extLst>
              <a:ext uri="{FF2B5EF4-FFF2-40B4-BE49-F238E27FC236}">
                <a16:creationId xmlns:a16="http://schemas.microsoft.com/office/drawing/2014/main" id="{00E60524-36B8-4E59-B95A-E139181FB3A8}"/>
              </a:ext>
            </a:extLst>
          </p:cNvPr>
          <p:cNvSpPr txBox="1">
            <a:spLocks/>
          </p:cNvSpPr>
          <p:nvPr/>
        </p:nvSpPr>
        <p:spPr>
          <a:xfrm>
            <a:off x="266601" y="48591"/>
            <a:ext cx="9896302" cy="604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b="1">
                <a:latin typeface="Century Gothic" panose="020B0502020202020204" pitchFamily="34" charset="0"/>
              </a:rPr>
              <a:t>Effective Data Analytics </a:t>
            </a:r>
            <a:r>
              <a:rPr lang="en-SG" sz="2400">
                <a:latin typeface="Century Gothic" panose="020B0502020202020204" pitchFamily="34" charset="0"/>
              </a:rPr>
              <a:t>tool that provides Sodexo actionable data points to optimize serving sizes</a:t>
            </a:r>
          </a:p>
        </p:txBody>
      </p:sp>
      <p:sp>
        <p:nvSpPr>
          <p:cNvPr id="8" name="Rectangle 7">
            <a:extLst>
              <a:ext uri="{FF2B5EF4-FFF2-40B4-BE49-F238E27FC236}">
                <a16:creationId xmlns:a16="http://schemas.microsoft.com/office/drawing/2014/main" id="{7B0F0752-C51A-4A8C-9617-2EABE55C3DEA}"/>
              </a:ext>
            </a:extLst>
          </p:cNvPr>
          <p:cNvSpPr/>
          <p:nvPr/>
        </p:nvSpPr>
        <p:spPr>
          <a:xfrm>
            <a:off x="922771" y="1020382"/>
            <a:ext cx="10512441" cy="697145"/>
          </a:xfrm>
          <a:prstGeom prst="rect">
            <a:avLst/>
          </a:prstGeom>
          <a:solidFill>
            <a:srgbClr val="1D3557"/>
          </a:solidFill>
          <a:ln>
            <a:noFill/>
            <a:prstDash val="lgDash"/>
          </a:ln>
        </p:spPr>
        <p:style>
          <a:lnRef idx="3">
            <a:schemeClr val="lt1"/>
          </a:lnRef>
          <a:fillRef idx="1">
            <a:schemeClr val="accent4"/>
          </a:fillRef>
          <a:effectRef idx="1">
            <a:schemeClr val="accent4"/>
          </a:effectRef>
          <a:fontRef idx="minor">
            <a:schemeClr val="lt1"/>
          </a:fontRef>
        </p:style>
        <p:txBody>
          <a:bodyPr rtlCol="0" anchor="ctr"/>
          <a:lstStyle/>
          <a:p>
            <a:pPr algn="ctr"/>
            <a:r>
              <a:rPr lang="en-SG" sz="1200">
                <a:latin typeface="Century Gothic" panose="020B0502020202020204" pitchFamily="34" charset="0"/>
              </a:rPr>
              <a:t>We </a:t>
            </a:r>
            <a:r>
              <a:rPr lang="en-SG" sz="1200" b="1">
                <a:latin typeface="Century Gothic" panose="020B0502020202020204" pitchFamily="34" charset="0"/>
              </a:rPr>
              <a:t>ran a simulation of 10 high school students </a:t>
            </a:r>
            <a:r>
              <a:rPr lang="en-SG" sz="1200">
                <a:latin typeface="Century Gothic" panose="020B0502020202020204" pitchFamily="34" charset="0"/>
              </a:rPr>
              <a:t>to illustrate our model. In our model, meals are weighed before and after consumption. Through these insights, Sodexo can obtain </a:t>
            </a:r>
            <a:r>
              <a:rPr lang="en-SG" sz="1200" b="1">
                <a:latin typeface="Century Gothic" panose="020B0502020202020204" pitchFamily="34" charset="0"/>
              </a:rPr>
              <a:t>actionable insights and optimize servings.</a:t>
            </a:r>
            <a:endParaRPr lang="en-SG" sz="1200">
              <a:latin typeface="Century Gothic" panose="020B0502020202020204" pitchFamily="34" charset="0"/>
            </a:endParaRPr>
          </a:p>
        </p:txBody>
      </p:sp>
      <p:pic>
        <p:nvPicPr>
          <p:cNvPr id="10" name="Graphic 9" descr="Open quotation mark">
            <a:extLst>
              <a:ext uri="{FF2B5EF4-FFF2-40B4-BE49-F238E27FC236}">
                <a16:creationId xmlns:a16="http://schemas.microsoft.com/office/drawing/2014/main" id="{B27D9E7D-6586-4356-A619-EB0B1EB1AD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41" y="563182"/>
            <a:ext cx="914400" cy="914400"/>
          </a:xfrm>
          <a:prstGeom prst="rect">
            <a:avLst/>
          </a:prstGeom>
        </p:spPr>
      </p:pic>
      <p:sp>
        <p:nvSpPr>
          <p:cNvPr id="12" name="Isosceles Triangle 11">
            <a:extLst>
              <a:ext uri="{FF2B5EF4-FFF2-40B4-BE49-F238E27FC236}">
                <a16:creationId xmlns:a16="http://schemas.microsoft.com/office/drawing/2014/main" id="{D94F4891-779B-428C-AF60-FF3CAD2376BC}"/>
              </a:ext>
            </a:extLst>
          </p:cNvPr>
          <p:cNvSpPr/>
          <p:nvPr/>
        </p:nvSpPr>
        <p:spPr>
          <a:xfrm rot="16200000" flipV="1">
            <a:off x="3688319" y="4057395"/>
            <a:ext cx="3855095" cy="237783"/>
          </a:xfrm>
          <a:prstGeom prst="triangle">
            <a:avLst/>
          </a:prstGeom>
          <a:solidFill>
            <a:srgbClr val="E6394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latin typeface="Century Gothic" panose="020B0502020202020204" pitchFamily="34" charset="0"/>
            </a:endParaRPr>
          </a:p>
        </p:txBody>
      </p:sp>
      <p:sp>
        <p:nvSpPr>
          <p:cNvPr id="14" name="Rectangle 13">
            <a:extLst>
              <a:ext uri="{FF2B5EF4-FFF2-40B4-BE49-F238E27FC236}">
                <a16:creationId xmlns:a16="http://schemas.microsoft.com/office/drawing/2014/main" id="{02075CCC-B81E-458F-A81F-9C92CF8B9AD2}"/>
              </a:ext>
            </a:extLst>
          </p:cNvPr>
          <p:cNvSpPr/>
          <p:nvPr/>
        </p:nvSpPr>
        <p:spPr>
          <a:xfrm>
            <a:off x="922771" y="1859368"/>
            <a:ext cx="4121484" cy="303503"/>
          </a:xfrm>
          <a:prstGeom prst="rect">
            <a:avLst/>
          </a:prstGeom>
          <a:solidFill>
            <a:srgbClr val="457B9D"/>
          </a:solidFill>
          <a:ln w="28575" cap="flat" cmpd="sng" algn="ctr">
            <a:noFill/>
            <a:prstDash val="solid"/>
            <a:miter lim="800000"/>
          </a:ln>
          <a:effectLst/>
        </p:spPr>
        <p:txBody>
          <a:bodyPr rtlCol="0" anchor="ctr"/>
          <a:lstStyle/>
          <a:p>
            <a:pPr algn="ctr" defTabSz="914400">
              <a:defRPr/>
            </a:pPr>
            <a:r>
              <a:rPr lang="en-SG" sz="1400">
                <a:solidFill>
                  <a:schemeClr val="bg1"/>
                </a:solidFill>
                <a:latin typeface="Century Gothic" panose="020B0502020202020204" pitchFamily="34" charset="0"/>
                <a:cs typeface="Calibri"/>
              </a:rPr>
              <a:t>Simulation set-up</a:t>
            </a:r>
            <a:endParaRPr lang="en-SG" sz="1200">
              <a:solidFill>
                <a:schemeClr val="bg1"/>
              </a:solidFill>
              <a:latin typeface="Century Gothic" panose="020B0502020202020204" pitchFamily="34" charset="0"/>
              <a:cs typeface="Calibri"/>
            </a:endParaRPr>
          </a:p>
        </p:txBody>
      </p:sp>
      <p:sp>
        <p:nvSpPr>
          <p:cNvPr id="16" name="Rectangle 15">
            <a:extLst>
              <a:ext uri="{FF2B5EF4-FFF2-40B4-BE49-F238E27FC236}">
                <a16:creationId xmlns:a16="http://schemas.microsoft.com/office/drawing/2014/main" id="{159D8541-FFDD-4A05-8726-8B3286966A77}"/>
              </a:ext>
            </a:extLst>
          </p:cNvPr>
          <p:cNvSpPr/>
          <p:nvPr/>
        </p:nvSpPr>
        <p:spPr>
          <a:xfrm>
            <a:off x="922771" y="4203698"/>
            <a:ext cx="4121484" cy="338359"/>
          </a:xfrm>
          <a:prstGeom prst="rect">
            <a:avLst/>
          </a:prstGeom>
          <a:solidFill>
            <a:srgbClr val="457B9D"/>
          </a:solidFill>
          <a:ln w="28575" cap="flat" cmpd="sng" algn="ctr">
            <a:noFill/>
            <a:prstDash val="solid"/>
            <a:miter lim="800000"/>
          </a:ln>
          <a:effectLst/>
        </p:spPr>
        <p:txBody>
          <a:bodyPr rtlCol="0" anchor="ctr"/>
          <a:lstStyle/>
          <a:p>
            <a:pPr algn="ctr" defTabSz="914400">
              <a:defRPr/>
            </a:pPr>
            <a:r>
              <a:rPr lang="en-SG" sz="1400">
                <a:solidFill>
                  <a:schemeClr val="bg1"/>
                </a:solidFill>
                <a:latin typeface="Century Gothic" panose="020B0502020202020204" pitchFamily="34" charset="0"/>
                <a:cs typeface="Calibri"/>
              </a:rPr>
              <a:t>Rewards calculation mechanism and rules </a:t>
            </a:r>
            <a:endParaRPr lang="en-SG" sz="1200">
              <a:solidFill>
                <a:schemeClr val="bg1"/>
              </a:solidFill>
              <a:latin typeface="Century Gothic" panose="020B0502020202020204" pitchFamily="34" charset="0"/>
              <a:cs typeface="Calibri"/>
            </a:endParaRPr>
          </a:p>
        </p:txBody>
      </p:sp>
      <p:sp>
        <p:nvSpPr>
          <p:cNvPr id="18" name="Rectangle 17">
            <a:extLst>
              <a:ext uri="{FF2B5EF4-FFF2-40B4-BE49-F238E27FC236}">
                <a16:creationId xmlns:a16="http://schemas.microsoft.com/office/drawing/2014/main" id="{AE5602C9-BE95-429E-893F-63BB0A890962}"/>
              </a:ext>
            </a:extLst>
          </p:cNvPr>
          <p:cNvSpPr/>
          <p:nvPr/>
        </p:nvSpPr>
        <p:spPr>
          <a:xfrm>
            <a:off x="5862278" y="1854773"/>
            <a:ext cx="5572934" cy="297546"/>
          </a:xfrm>
          <a:prstGeom prst="rect">
            <a:avLst/>
          </a:prstGeom>
          <a:solidFill>
            <a:srgbClr val="A8DADC"/>
          </a:solidFill>
          <a:ln w="28575" cap="flat" cmpd="sng" algn="ctr">
            <a:noFill/>
            <a:prstDash val="solid"/>
            <a:miter lim="800000"/>
          </a:ln>
          <a:effectLst/>
        </p:spPr>
        <p:txBody>
          <a:bodyPr rtlCol="0" anchor="ctr"/>
          <a:lstStyle/>
          <a:p>
            <a:pPr algn="ctr" defTabSz="914400">
              <a:defRPr/>
            </a:pPr>
            <a:r>
              <a:rPr lang="en-SG" sz="1400">
                <a:solidFill>
                  <a:schemeClr val="tx2"/>
                </a:solidFill>
                <a:latin typeface="Century Gothic" panose="020B0502020202020204" pitchFamily="34" charset="0"/>
                <a:cs typeface="Calibri"/>
              </a:rPr>
              <a:t>Actionable data results for Sodexo</a:t>
            </a:r>
            <a:endParaRPr lang="en-SG" sz="1200">
              <a:solidFill>
                <a:schemeClr val="tx2"/>
              </a:solidFill>
              <a:latin typeface="Century Gothic" panose="020B0502020202020204" pitchFamily="34" charset="0"/>
              <a:cs typeface="Calibri"/>
            </a:endParaRPr>
          </a:p>
        </p:txBody>
      </p:sp>
      <p:sp>
        <p:nvSpPr>
          <p:cNvPr id="32" name="Rectangle 31">
            <a:extLst>
              <a:ext uri="{FF2B5EF4-FFF2-40B4-BE49-F238E27FC236}">
                <a16:creationId xmlns:a16="http://schemas.microsoft.com/office/drawing/2014/main" id="{9A85D3E0-0DCA-4D42-9E7C-497978C0E748}"/>
              </a:ext>
            </a:extLst>
          </p:cNvPr>
          <p:cNvSpPr/>
          <p:nvPr/>
        </p:nvSpPr>
        <p:spPr>
          <a:xfrm>
            <a:off x="1604620" y="2410340"/>
            <a:ext cx="1298402" cy="700269"/>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10 Students (5 Male + 5 Female)</a:t>
            </a:r>
          </a:p>
        </p:txBody>
      </p:sp>
      <p:sp>
        <p:nvSpPr>
          <p:cNvPr id="34" name="Rectangle 33">
            <a:extLst>
              <a:ext uri="{FF2B5EF4-FFF2-40B4-BE49-F238E27FC236}">
                <a16:creationId xmlns:a16="http://schemas.microsoft.com/office/drawing/2014/main" id="{D49621ED-C6F0-416A-B7BD-E2B0A07F9852}"/>
              </a:ext>
            </a:extLst>
          </p:cNvPr>
          <p:cNvSpPr/>
          <p:nvPr/>
        </p:nvSpPr>
        <p:spPr>
          <a:xfrm>
            <a:off x="3782125" y="2413100"/>
            <a:ext cx="1262130" cy="587955"/>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30 workings days</a:t>
            </a:r>
          </a:p>
        </p:txBody>
      </p:sp>
      <p:sp>
        <p:nvSpPr>
          <p:cNvPr id="36" name="Rectangle 35">
            <a:extLst>
              <a:ext uri="{FF2B5EF4-FFF2-40B4-BE49-F238E27FC236}">
                <a16:creationId xmlns:a16="http://schemas.microsoft.com/office/drawing/2014/main" id="{F5D62DD6-9850-496E-8E35-0D4F961A2719}"/>
              </a:ext>
            </a:extLst>
          </p:cNvPr>
          <p:cNvSpPr/>
          <p:nvPr/>
        </p:nvSpPr>
        <p:spPr>
          <a:xfrm>
            <a:off x="1677839" y="3391609"/>
            <a:ext cx="1262130" cy="587955"/>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Time: 12pm-1pm</a:t>
            </a:r>
          </a:p>
        </p:txBody>
      </p:sp>
      <p:sp>
        <p:nvSpPr>
          <p:cNvPr id="38" name="Rectangle 37">
            <a:extLst>
              <a:ext uri="{FF2B5EF4-FFF2-40B4-BE49-F238E27FC236}">
                <a16:creationId xmlns:a16="http://schemas.microsoft.com/office/drawing/2014/main" id="{72BC1C6A-7BD6-4A76-AF2B-206E36C1F3A0}"/>
              </a:ext>
            </a:extLst>
          </p:cNvPr>
          <p:cNvSpPr/>
          <p:nvPr/>
        </p:nvSpPr>
        <p:spPr>
          <a:xfrm>
            <a:off x="3839835" y="3361735"/>
            <a:ext cx="1262130" cy="587955"/>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High School Students (Grade 9-12)</a:t>
            </a:r>
          </a:p>
        </p:txBody>
      </p:sp>
      <p:sp>
        <p:nvSpPr>
          <p:cNvPr id="40" name="Rectangle 39">
            <a:extLst>
              <a:ext uri="{FF2B5EF4-FFF2-40B4-BE49-F238E27FC236}">
                <a16:creationId xmlns:a16="http://schemas.microsoft.com/office/drawing/2014/main" id="{A5644BB3-F6CC-4E4F-8F3F-0839437A7D6F}"/>
              </a:ext>
            </a:extLst>
          </p:cNvPr>
          <p:cNvSpPr/>
          <p:nvPr/>
        </p:nvSpPr>
        <p:spPr>
          <a:xfrm>
            <a:off x="1553232" y="4698358"/>
            <a:ext cx="3364271" cy="587955"/>
          </a:xfrm>
          <a:prstGeom prst="rect">
            <a:avLst/>
          </a:prstGeom>
          <a:noFill/>
          <a:ln w="12700" cap="flat" cmpd="sng" algn="ctr">
            <a:noFill/>
            <a:prstDash val="solid"/>
            <a:miter lim="800000"/>
          </a:ln>
          <a:effectLst/>
        </p:spPr>
        <p:txBody>
          <a:bodyPr lIns="91440" tIns="45720" rIns="91440" bIns="45720" rtlCol="0" anchor="ctr"/>
          <a:lstStyle/>
          <a:p>
            <a:pPr>
              <a:defRPr/>
            </a:pPr>
            <a:r>
              <a:rPr lang="en-SG" sz="1200" kern="0">
                <a:latin typeface="Century Gothic" panose="020B0502020202020204" pitchFamily="34" charset="0"/>
              </a:rPr>
              <a:t>To qualify as wastage: </a:t>
            </a:r>
          </a:p>
          <a:p>
            <a:pPr>
              <a:defRPr/>
            </a:pPr>
            <a:r>
              <a:rPr lang="en-SG" sz="1200" kern="0">
                <a:latin typeface="Century Gothic" panose="020B0502020202020204" pitchFamily="34" charset="0"/>
              </a:rPr>
              <a:t>1. &gt; 10% weight of food left or,</a:t>
            </a:r>
          </a:p>
          <a:p>
            <a:pPr>
              <a:defRPr/>
            </a:pPr>
            <a:r>
              <a:rPr lang="en-SG" sz="1200" kern="0">
                <a:latin typeface="Century Gothic" panose="020B0502020202020204" pitchFamily="34" charset="0"/>
              </a:rPr>
              <a:t>2. If food left is greater than 50 g</a:t>
            </a:r>
          </a:p>
        </p:txBody>
      </p:sp>
      <p:sp>
        <p:nvSpPr>
          <p:cNvPr id="42" name="Rectangle 41">
            <a:extLst>
              <a:ext uri="{FF2B5EF4-FFF2-40B4-BE49-F238E27FC236}">
                <a16:creationId xmlns:a16="http://schemas.microsoft.com/office/drawing/2014/main" id="{C13F1909-28C6-4103-89D7-52D18972B5FB}"/>
              </a:ext>
            </a:extLst>
          </p:cNvPr>
          <p:cNvSpPr/>
          <p:nvPr/>
        </p:nvSpPr>
        <p:spPr>
          <a:xfrm>
            <a:off x="1553232" y="5350127"/>
            <a:ext cx="3900969" cy="806460"/>
          </a:xfrm>
          <a:prstGeom prst="rect">
            <a:avLst/>
          </a:prstGeom>
          <a:noFill/>
          <a:ln w="12700" cap="flat" cmpd="sng" algn="ctr">
            <a:noFill/>
            <a:prstDash val="solid"/>
            <a:miter lim="800000"/>
          </a:ln>
          <a:effectLst/>
        </p:spPr>
        <p:txBody>
          <a:bodyPr lIns="91440" tIns="45720" rIns="91440" bIns="45720" rtlCol="0" anchor="ctr"/>
          <a:lstStyle/>
          <a:p>
            <a:pPr>
              <a:defRPr/>
            </a:pPr>
            <a:r>
              <a:rPr lang="en-SG" sz="1200" kern="0">
                <a:latin typeface="Century Gothic" panose="020B0502020202020204" pitchFamily="34" charset="0"/>
              </a:rPr>
              <a:t>Rewards Allocation: </a:t>
            </a:r>
          </a:p>
          <a:p>
            <a:pPr marL="228600" indent="-228600">
              <a:buAutoNum type="arabicPeriod"/>
              <a:defRPr/>
            </a:pPr>
            <a:r>
              <a:rPr lang="en-SG" sz="1200" kern="0">
                <a:latin typeface="Century Gothic" panose="020B0502020202020204" pitchFamily="34" charset="0"/>
              </a:rPr>
              <a:t>If food left is &lt;=5% and &lt;50 g, 10 points given</a:t>
            </a:r>
          </a:p>
          <a:p>
            <a:pPr marL="228600" indent="-228600">
              <a:buAutoNum type="arabicPeriod"/>
              <a:defRPr/>
            </a:pPr>
            <a:r>
              <a:rPr lang="en-SG" sz="1200" kern="0">
                <a:latin typeface="Century Gothic" panose="020B0502020202020204" pitchFamily="34" charset="0"/>
              </a:rPr>
              <a:t>If food left is &lt;=10% and &lt;50g, 5 points given</a:t>
            </a:r>
          </a:p>
          <a:p>
            <a:pPr marL="228600" indent="-228600">
              <a:buAutoNum type="arabicPeriod"/>
              <a:defRPr/>
            </a:pPr>
            <a:r>
              <a:rPr lang="en-SG" sz="1200" kern="0">
                <a:latin typeface="Century Gothic" panose="020B0502020202020204" pitchFamily="34" charset="0"/>
              </a:rPr>
              <a:t>If food left is &gt;10% or 50 g of food is left, 0 points</a:t>
            </a:r>
          </a:p>
        </p:txBody>
      </p:sp>
      <p:sp>
        <p:nvSpPr>
          <p:cNvPr id="44" name="Rectangle 43">
            <a:extLst>
              <a:ext uri="{FF2B5EF4-FFF2-40B4-BE49-F238E27FC236}">
                <a16:creationId xmlns:a16="http://schemas.microsoft.com/office/drawing/2014/main" id="{D801B0B4-80F5-42DE-B819-F1CFE7E98B40}"/>
              </a:ext>
            </a:extLst>
          </p:cNvPr>
          <p:cNvSpPr/>
          <p:nvPr/>
        </p:nvSpPr>
        <p:spPr>
          <a:xfrm>
            <a:off x="6649565" y="2387962"/>
            <a:ext cx="1744693" cy="587955"/>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Males consumed on average around 100g more per meal than females</a:t>
            </a:r>
          </a:p>
        </p:txBody>
      </p:sp>
      <p:sp>
        <p:nvSpPr>
          <p:cNvPr id="46" name="Rectangle 45">
            <a:extLst>
              <a:ext uri="{FF2B5EF4-FFF2-40B4-BE49-F238E27FC236}">
                <a16:creationId xmlns:a16="http://schemas.microsoft.com/office/drawing/2014/main" id="{7F3E3AD5-3B5F-444C-A214-6EBE6EF3FFAE}"/>
              </a:ext>
            </a:extLst>
          </p:cNvPr>
          <p:cNvSpPr/>
          <p:nvPr/>
        </p:nvSpPr>
        <p:spPr>
          <a:xfrm>
            <a:off x="9719020" y="3321865"/>
            <a:ext cx="1779401" cy="587955"/>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On average students left 52g of  food per meal or 13% of food</a:t>
            </a:r>
          </a:p>
        </p:txBody>
      </p:sp>
      <p:sp>
        <p:nvSpPr>
          <p:cNvPr id="48" name="Rectangle 47">
            <a:extLst>
              <a:ext uri="{FF2B5EF4-FFF2-40B4-BE49-F238E27FC236}">
                <a16:creationId xmlns:a16="http://schemas.microsoft.com/office/drawing/2014/main" id="{14F9FD11-759A-4D63-9421-B2BFC3AB6C97}"/>
              </a:ext>
            </a:extLst>
          </p:cNvPr>
          <p:cNvSpPr/>
          <p:nvPr/>
        </p:nvSpPr>
        <p:spPr>
          <a:xfrm>
            <a:off x="9631484" y="2441773"/>
            <a:ext cx="1922963" cy="587955"/>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72% of females qualified as wasting food and 55% of males</a:t>
            </a:r>
          </a:p>
        </p:txBody>
      </p:sp>
      <p:sp>
        <p:nvSpPr>
          <p:cNvPr id="50" name="Rectangle 49">
            <a:extLst>
              <a:ext uri="{FF2B5EF4-FFF2-40B4-BE49-F238E27FC236}">
                <a16:creationId xmlns:a16="http://schemas.microsoft.com/office/drawing/2014/main" id="{497363C0-A2BF-4385-98DD-E4745F4BD693}"/>
              </a:ext>
            </a:extLst>
          </p:cNvPr>
          <p:cNvSpPr/>
          <p:nvPr/>
        </p:nvSpPr>
        <p:spPr>
          <a:xfrm>
            <a:off x="6649565" y="3283765"/>
            <a:ext cx="1883007" cy="587955"/>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Grade 10 students consumed the most amount of food and wasted the least</a:t>
            </a:r>
          </a:p>
        </p:txBody>
      </p:sp>
      <p:sp>
        <p:nvSpPr>
          <p:cNvPr id="52" name="Rectangle 51">
            <a:extLst>
              <a:ext uri="{FF2B5EF4-FFF2-40B4-BE49-F238E27FC236}">
                <a16:creationId xmlns:a16="http://schemas.microsoft.com/office/drawing/2014/main" id="{3884FB0D-5721-4C70-91DF-5767F93BE392}"/>
              </a:ext>
            </a:extLst>
          </p:cNvPr>
          <p:cNvSpPr/>
          <p:nvPr/>
        </p:nvSpPr>
        <p:spPr>
          <a:xfrm>
            <a:off x="9680920" y="4203520"/>
            <a:ext cx="1915696" cy="587955"/>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The average number of points gained by a student</a:t>
            </a:r>
          </a:p>
        </p:txBody>
      </p:sp>
      <p:sp>
        <p:nvSpPr>
          <p:cNvPr id="54" name="Rectangle 53">
            <a:extLst>
              <a:ext uri="{FF2B5EF4-FFF2-40B4-BE49-F238E27FC236}">
                <a16:creationId xmlns:a16="http://schemas.microsoft.com/office/drawing/2014/main" id="{DFED066E-E01B-47D4-B20B-15ADC50B628D}"/>
              </a:ext>
            </a:extLst>
          </p:cNvPr>
          <p:cNvSpPr/>
          <p:nvPr/>
        </p:nvSpPr>
        <p:spPr>
          <a:xfrm>
            <a:off x="6822468" y="4135931"/>
            <a:ext cx="1713745" cy="587955"/>
          </a:xfrm>
          <a:prstGeom prst="rect">
            <a:avLst/>
          </a:prstGeom>
          <a:noFill/>
          <a:ln w="12700" cap="flat" cmpd="sng" algn="ctr">
            <a:noFill/>
            <a:prstDash val="solid"/>
            <a:miter lim="800000"/>
          </a:ln>
          <a:effectLst/>
        </p:spPr>
        <p:txBody>
          <a:bodyPr lIns="91440" tIns="45720" rIns="91440" bIns="45720" rtlCol="0" anchor="ctr"/>
          <a:lstStyle/>
          <a:p>
            <a:pPr algn="ctr">
              <a:defRPr/>
            </a:pPr>
            <a:r>
              <a:rPr lang="en-SG" sz="1200" kern="0">
                <a:latin typeface="Century Gothic" panose="020B0502020202020204" pitchFamily="34" charset="0"/>
              </a:rPr>
              <a:t>Out of 300 meals, points were given on 108 occasions</a:t>
            </a:r>
          </a:p>
        </p:txBody>
      </p:sp>
      <p:pic>
        <p:nvPicPr>
          <p:cNvPr id="56" name="Picture 55">
            <a:extLst>
              <a:ext uri="{FF2B5EF4-FFF2-40B4-BE49-F238E27FC236}">
                <a16:creationId xmlns:a16="http://schemas.microsoft.com/office/drawing/2014/main" id="{22ACA68C-9AF8-44D7-B938-1225C9575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4705" y="2281808"/>
            <a:ext cx="817335" cy="817335"/>
          </a:xfrm>
          <a:prstGeom prst="rect">
            <a:avLst/>
          </a:prstGeom>
        </p:spPr>
      </p:pic>
      <p:pic>
        <p:nvPicPr>
          <p:cNvPr id="58" name="Picture 57">
            <a:extLst>
              <a:ext uri="{FF2B5EF4-FFF2-40B4-BE49-F238E27FC236}">
                <a16:creationId xmlns:a16="http://schemas.microsoft.com/office/drawing/2014/main" id="{EF35DA00-78D5-418C-8A5F-C5EE0DDB3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69864" y="3214388"/>
            <a:ext cx="710764" cy="710764"/>
          </a:xfrm>
          <a:prstGeom prst="rect">
            <a:avLst/>
          </a:prstGeom>
        </p:spPr>
      </p:pic>
      <p:pic>
        <p:nvPicPr>
          <p:cNvPr id="60" name="Picture 59">
            <a:extLst>
              <a:ext uri="{FF2B5EF4-FFF2-40B4-BE49-F238E27FC236}">
                <a16:creationId xmlns:a16="http://schemas.microsoft.com/office/drawing/2014/main" id="{E9508888-8865-4AE7-A55C-ED3A3E3163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192" y="4701659"/>
            <a:ext cx="710765" cy="710765"/>
          </a:xfrm>
          <a:prstGeom prst="rect">
            <a:avLst/>
          </a:prstGeom>
        </p:spPr>
      </p:pic>
      <p:pic>
        <p:nvPicPr>
          <p:cNvPr id="62" name="Picture 61" descr="A close up of a sign&#10;&#10;Description automatically generated">
            <a:extLst>
              <a:ext uri="{FF2B5EF4-FFF2-40B4-BE49-F238E27FC236}">
                <a16:creationId xmlns:a16="http://schemas.microsoft.com/office/drawing/2014/main" id="{EF129F9B-07E1-41F5-95B0-55F06E4D5E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5019" y="2227644"/>
            <a:ext cx="914400" cy="914400"/>
          </a:xfrm>
          <a:prstGeom prst="rect">
            <a:avLst/>
          </a:prstGeom>
        </p:spPr>
      </p:pic>
      <p:pic>
        <p:nvPicPr>
          <p:cNvPr id="64" name="Picture 63" descr="A picture containing object, clock, drawing&#10;&#10;Description automatically generated">
            <a:extLst>
              <a:ext uri="{FF2B5EF4-FFF2-40B4-BE49-F238E27FC236}">
                <a16:creationId xmlns:a16="http://schemas.microsoft.com/office/drawing/2014/main" id="{D91AB0D9-8797-4F6E-A550-B5F7283B08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3993" y="3117638"/>
            <a:ext cx="914400" cy="914400"/>
          </a:xfrm>
          <a:prstGeom prst="rect">
            <a:avLst/>
          </a:prstGeom>
        </p:spPr>
      </p:pic>
      <p:pic>
        <p:nvPicPr>
          <p:cNvPr id="66" name="Picture 65">
            <a:extLst>
              <a:ext uri="{FF2B5EF4-FFF2-40B4-BE49-F238E27FC236}">
                <a16:creationId xmlns:a16="http://schemas.microsoft.com/office/drawing/2014/main" id="{5C75BEC1-E238-4D83-9CE3-1B4B6D8373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586" y="5445492"/>
            <a:ext cx="844761" cy="844761"/>
          </a:xfrm>
          <a:prstGeom prst="rect">
            <a:avLst/>
          </a:prstGeom>
        </p:spPr>
      </p:pic>
      <p:pic>
        <p:nvPicPr>
          <p:cNvPr id="68" name="Picture 67" descr="A picture containing drawing&#10;&#10;Description automatically generated">
            <a:extLst>
              <a:ext uri="{FF2B5EF4-FFF2-40B4-BE49-F238E27FC236}">
                <a16:creationId xmlns:a16="http://schemas.microsoft.com/office/drawing/2014/main" id="{402D5A77-59A6-41BF-B674-17C021BC6C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79823" y="2308113"/>
            <a:ext cx="848893" cy="848893"/>
          </a:xfrm>
          <a:prstGeom prst="rect">
            <a:avLst/>
          </a:prstGeom>
        </p:spPr>
      </p:pic>
      <p:pic>
        <p:nvPicPr>
          <p:cNvPr id="70" name="Picture 69" descr="A picture containing drawing&#10;&#10;Description automatically generated">
            <a:extLst>
              <a:ext uri="{FF2B5EF4-FFF2-40B4-BE49-F238E27FC236}">
                <a16:creationId xmlns:a16="http://schemas.microsoft.com/office/drawing/2014/main" id="{2C210EED-8EC1-479D-B192-D1A85125F4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9842" y="3160182"/>
            <a:ext cx="914400" cy="914400"/>
          </a:xfrm>
          <a:prstGeom prst="rect">
            <a:avLst/>
          </a:prstGeom>
        </p:spPr>
      </p:pic>
      <p:pic>
        <p:nvPicPr>
          <p:cNvPr id="72" name="Picture 71" descr="A picture containing drawing&#10;&#10;Description automatically generated">
            <a:extLst>
              <a:ext uri="{FF2B5EF4-FFF2-40B4-BE49-F238E27FC236}">
                <a16:creationId xmlns:a16="http://schemas.microsoft.com/office/drawing/2014/main" id="{A308202D-886E-43A8-AFC6-961E477F2C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794" y="2308525"/>
            <a:ext cx="817335" cy="817335"/>
          </a:xfrm>
          <a:prstGeom prst="rect">
            <a:avLst/>
          </a:prstGeom>
        </p:spPr>
      </p:pic>
      <p:pic>
        <p:nvPicPr>
          <p:cNvPr id="74" name="Picture 73" descr="A close up of a sign&#10;&#10;Description automatically generated">
            <a:extLst>
              <a:ext uri="{FF2B5EF4-FFF2-40B4-BE49-F238E27FC236}">
                <a16:creationId xmlns:a16="http://schemas.microsoft.com/office/drawing/2014/main" id="{33D408A8-BC96-4940-BD1B-933C59B27B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08068" y="4006598"/>
            <a:ext cx="914400" cy="914400"/>
          </a:xfrm>
          <a:prstGeom prst="rect">
            <a:avLst/>
          </a:prstGeom>
        </p:spPr>
      </p:pic>
      <p:pic>
        <p:nvPicPr>
          <p:cNvPr id="76" name="Picture 75" descr="A close up of a sign&#10;&#10;Description automatically generated">
            <a:extLst>
              <a:ext uri="{FF2B5EF4-FFF2-40B4-BE49-F238E27FC236}">
                <a16:creationId xmlns:a16="http://schemas.microsoft.com/office/drawing/2014/main" id="{5D8B1ABC-73E9-4B4E-B5B6-8807E13C41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4318" y="3161375"/>
            <a:ext cx="914400" cy="914400"/>
          </a:xfrm>
          <a:prstGeom prst="rect">
            <a:avLst/>
          </a:prstGeom>
        </p:spPr>
      </p:pic>
      <p:sp>
        <p:nvSpPr>
          <p:cNvPr id="78" name="TextBox 77">
            <a:extLst>
              <a:ext uri="{FF2B5EF4-FFF2-40B4-BE49-F238E27FC236}">
                <a16:creationId xmlns:a16="http://schemas.microsoft.com/office/drawing/2014/main" id="{542759D0-F0A1-4EC1-BE1F-71484D420155}"/>
              </a:ext>
            </a:extLst>
          </p:cNvPr>
          <p:cNvSpPr txBox="1"/>
          <p:nvPr/>
        </p:nvSpPr>
        <p:spPr>
          <a:xfrm>
            <a:off x="8891980" y="4118805"/>
            <a:ext cx="914400" cy="707886"/>
          </a:xfrm>
          <a:prstGeom prst="rect">
            <a:avLst/>
          </a:prstGeom>
          <a:noFill/>
        </p:spPr>
        <p:txBody>
          <a:bodyPr wrap="square" rtlCol="0">
            <a:spAutoFit/>
          </a:bodyPr>
          <a:lstStyle/>
          <a:p>
            <a:r>
              <a:rPr lang="en-SG" sz="4000">
                <a:solidFill>
                  <a:srgbClr val="FF0000"/>
                </a:solidFill>
                <a:latin typeface="Century Gothic" panose="020B0502020202020204" pitchFamily="34" charset="0"/>
              </a:rPr>
              <a:t>2.5</a:t>
            </a:r>
          </a:p>
        </p:txBody>
      </p:sp>
      <p:sp>
        <p:nvSpPr>
          <p:cNvPr id="41" name="Rectangle 40">
            <a:extLst>
              <a:ext uri="{FF2B5EF4-FFF2-40B4-BE49-F238E27FC236}">
                <a16:creationId xmlns:a16="http://schemas.microsoft.com/office/drawing/2014/main" id="{19CE0B82-BD14-4E2D-97F6-DAA7065863AB}"/>
              </a:ext>
            </a:extLst>
          </p:cNvPr>
          <p:cNvSpPr/>
          <p:nvPr/>
        </p:nvSpPr>
        <p:spPr>
          <a:xfrm>
            <a:off x="5895930" y="4953969"/>
            <a:ext cx="5572934" cy="587955"/>
          </a:xfrm>
          <a:prstGeom prst="rect">
            <a:avLst/>
          </a:prstGeom>
          <a:solidFill>
            <a:srgbClr val="F1FAEE"/>
          </a:solidFill>
          <a:ln w="28575" cap="flat" cmpd="sng" algn="ctr">
            <a:noFill/>
            <a:prstDash val="solid"/>
            <a:miter lim="800000"/>
          </a:ln>
          <a:effectLst/>
        </p:spPr>
        <p:txBody>
          <a:bodyPr rtlCol="0" anchor="ctr"/>
          <a:lstStyle/>
          <a:p>
            <a:pPr algn="ctr">
              <a:defRPr/>
            </a:pPr>
            <a:r>
              <a:rPr lang="en-SG" sz="1200" b="1">
                <a:solidFill>
                  <a:schemeClr val="tx2"/>
                </a:solidFill>
                <a:latin typeface="Century Gothic" panose="020B0502020202020204" pitchFamily="34" charset="0"/>
                <a:cs typeface="Calibri"/>
              </a:rPr>
              <a:t>Sodexo can use these data points in order to </a:t>
            </a:r>
            <a:r>
              <a:rPr lang="en-SG" sz="1200" b="1">
                <a:solidFill>
                  <a:srgbClr val="E63946"/>
                </a:solidFill>
                <a:latin typeface="Century Gothic" panose="020B0502020202020204" pitchFamily="34" charset="0"/>
                <a:cs typeface="Calibri"/>
              </a:rPr>
              <a:t>optimize their per person serving sizes</a:t>
            </a:r>
            <a:r>
              <a:rPr lang="en-SG" sz="1200" b="1">
                <a:solidFill>
                  <a:schemeClr val="tx2"/>
                </a:solidFill>
                <a:latin typeface="Century Gothic" panose="020B0502020202020204" pitchFamily="34" charset="0"/>
                <a:cs typeface="Calibri"/>
              </a:rPr>
              <a:t> catered to specific student profiles</a:t>
            </a:r>
          </a:p>
        </p:txBody>
      </p:sp>
      <p:sp>
        <p:nvSpPr>
          <p:cNvPr id="43" name="Rectangle 42">
            <a:extLst>
              <a:ext uri="{FF2B5EF4-FFF2-40B4-BE49-F238E27FC236}">
                <a16:creationId xmlns:a16="http://schemas.microsoft.com/office/drawing/2014/main" id="{F7F7C079-0D31-4944-8F47-F022B29C22BC}"/>
              </a:ext>
            </a:extLst>
          </p:cNvPr>
          <p:cNvSpPr/>
          <p:nvPr/>
        </p:nvSpPr>
        <p:spPr>
          <a:xfrm>
            <a:off x="5895930" y="5640134"/>
            <a:ext cx="5572934" cy="587955"/>
          </a:xfrm>
          <a:prstGeom prst="rect">
            <a:avLst/>
          </a:prstGeom>
          <a:solidFill>
            <a:srgbClr val="F1FAEE"/>
          </a:solidFill>
          <a:ln w="28575" cap="flat" cmpd="sng" algn="ctr">
            <a:noFill/>
            <a:prstDash val="solid"/>
            <a:miter lim="800000"/>
          </a:ln>
          <a:effectLst/>
        </p:spPr>
        <p:txBody>
          <a:bodyPr rtlCol="0" anchor="ctr"/>
          <a:lstStyle/>
          <a:p>
            <a:pPr algn="ctr" defTabSz="914400">
              <a:defRPr/>
            </a:pPr>
            <a:r>
              <a:rPr lang="en-SG" sz="1200" b="1">
                <a:solidFill>
                  <a:schemeClr val="tx2"/>
                </a:solidFill>
                <a:latin typeface="Century Gothic" panose="020B0502020202020204" pitchFamily="34" charset="0"/>
                <a:cs typeface="Calibri"/>
              </a:rPr>
              <a:t>These analytics will even allow them to estimate with a </a:t>
            </a:r>
            <a:r>
              <a:rPr lang="en-SG" sz="1200" b="1">
                <a:solidFill>
                  <a:srgbClr val="E63946"/>
                </a:solidFill>
                <a:latin typeface="Century Gothic" panose="020B0502020202020204" pitchFamily="34" charset="0"/>
                <a:cs typeface="Calibri"/>
              </a:rPr>
              <a:t>high accuracy </a:t>
            </a:r>
            <a:r>
              <a:rPr lang="en-SG" sz="1200" b="1">
                <a:solidFill>
                  <a:schemeClr val="tx2"/>
                </a:solidFill>
                <a:latin typeface="Century Gothic" panose="020B0502020202020204" pitchFamily="34" charset="0"/>
                <a:cs typeface="Calibri"/>
              </a:rPr>
              <a:t>the food requirement of people attending large scale events</a:t>
            </a:r>
          </a:p>
        </p:txBody>
      </p:sp>
    </p:spTree>
    <p:extLst>
      <p:ext uri="{BB962C8B-B14F-4D97-AF65-F5344CB8AC3E}">
        <p14:creationId xmlns:p14="http://schemas.microsoft.com/office/powerpoint/2010/main" val="1537770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A44EBC-7E78-40C9-BE61-1D4561B07E07}"/>
              </a:ext>
            </a:extLst>
          </p:cNvPr>
          <p:cNvGrpSpPr/>
          <p:nvPr/>
        </p:nvGrpSpPr>
        <p:grpSpPr>
          <a:xfrm>
            <a:off x="8225689" y="2140229"/>
            <a:ext cx="340242" cy="3391923"/>
            <a:chOff x="7910623" y="3930289"/>
            <a:chExt cx="340242" cy="1882928"/>
          </a:xfrm>
        </p:grpSpPr>
        <p:cxnSp>
          <p:nvCxnSpPr>
            <p:cNvPr id="5" name="Straight Arrow Connector 4">
              <a:extLst>
                <a:ext uri="{FF2B5EF4-FFF2-40B4-BE49-F238E27FC236}">
                  <a16:creationId xmlns:a16="http://schemas.microsoft.com/office/drawing/2014/main" id="{B9DAB909-02E3-44F6-8411-E4693EAAE208}"/>
                </a:ext>
              </a:extLst>
            </p:cNvPr>
            <p:cNvCxnSpPr>
              <a:cxnSpLocks/>
            </p:cNvCxnSpPr>
            <p:nvPr/>
          </p:nvCxnSpPr>
          <p:spPr>
            <a:xfrm flipV="1">
              <a:off x="8080744" y="3930289"/>
              <a:ext cx="0" cy="188292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8B20FCC-3030-4AFA-A90B-B534C945F038}"/>
                </a:ext>
              </a:extLst>
            </p:cNvPr>
            <p:cNvCxnSpPr/>
            <p:nvPr/>
          </p:nvCxnSpPr>
          <p:spPr>
            <a:xfrm>
              <a:off x="7910623" y="5813216"/>
              <a:ext cx="340242"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Isosceles Triangle 6">
            <a:extLst>
              <a:ext uri="{FF2B5EF4-FFF2-40B4-BE49-F238E27FC236}">
                <a16:creationId xmlns:a16="http://schemas.microsoft.com/office/drawing/2014/main" id="{A155FA85-E69E-4633-A67E-F368C05D180D}"/>
              </a:ext>
            </a:extLst>
          </p:cNvPr>
          <p:cNvSpPr/>
          <p:nvPr/>
        </p:nvSpPr>
        <p:spPr>
          <a:xfrm rot="16200000">
            <a:off x="576741" y="2962865"/>
            <a:ext cx="4347098" cy="1687035"/>
          </a:xfrm>
          <a:prstGeom prst="triangle">
            <a:avLst/>
          </a:prstGeom>
          <a:solidFill>
            <a:srgbClr val="CA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D19EE75-6AEC-4784-BC37-F2235C1095B7}"/>
              </a:ext>
            </a:extLst>
          </p:cNvPr>
          <p:cNvGrpSpPr/>
          <p:nvPr/>
        </p:nvGrpSpPr>
        <p:grpSpPr>
          <a:xfrm>
            <a:off x="370857" y="2848116"/>
            <a:ext cx="2113580" cy="1869425"/>
            <a:chOff x="1709916" y="1767153"/>
            <a:chExt cx="2592000" cy="2292579"/>
          </a:xfrm>
        </p:grpSpPr>
        <p:sp>
          <p:nvSpPr>
            <p:cNvPr id="9" name="Rectangle 8">
              <a:extLst>
                <a:ext uri="{FF2B5EF4-FFF2-40B4-BE49-F238E27FC236}">
                  <a16:creationId xmlns:a16="http://schemas.microsoft.com/office/drawing/2014/main" id="{641DC126-3797-43A0-9B6A-58F9A2E1D6EF}"/>
                </a:ext>
              </a:extLst>
            </p:cNvPr>
            <p:cNvSpPr/>
            <p:nvPr/>
          </p:nvSpPr>
          <p:spPr>
            <a:xfrm>
              <a:off x="1709916" y="2170785"/>
              <a:ext cx="2591999" cy="1888947"/>
            </a:xfrm>
            <a:prstGeom prst="rect">
              <a:avLst/>
            </a:prstGeom>
            <a:solidFill>
              <a:schemeClr val="bg1"/>
            </a:solidFill>
            <a:ln w="9525">
              <a:solidFill>
                <a:srgbClr val="48035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SG" sz="1200" dirty="0">
                  <a:solidFill>
                    <a:schemeClr val="tx2"/>
                  </a:solidFill>
                  <a:latin typeface="Century Gothic" panose="020B0502020202020204" pitchFamily="34" charset="0"/>
                </a:rPr>
                <a:t>How can we </a:t>
              </a:r>
              <a:r>
                <a:rPr lang="en-SG" sz="1200" b="1" dirty="0">
                  <a:solidFill>
                    <a:schemeClr val="tx2"/>
                  </a:solidFill>
                  <a:latin typeface="Century Gothic" panose="020B0502020202020204" pitchFamily="34" charset="0"/>
                </a:rPr>
                <a:t>promote financial inclusivity </a:t>
              </a:r>
              <a:r>
                <a:rPr lang="en-SG" sz="1200" dirty="0">
                  <a:solidFill>
                    <a:schemeClr val="tx2"/>
                  </a:solidFill>
                  <a:latin typeface="Century Gothic" panose="020B0502020202020204" pitchFamily="34" charset="0"/>
                </a:rPr>
                <a:t>to </a:t>
              </a:r>
              <a:r>
                <a:rPr lang="en-SG" sz="1200" b="1" dirty="0">
                  <a:solidFill>
                    <a:schemeClr val="tx2"/>
                  </a:solidFill>
                  <a:latin typeface="Century Gothic" panose="020B0502020202020204" pitchFamily="34" charset="0"/>
                </a:rPr>
                <a:t>underserved small enterprises </a:t>
              </a:r>
              <a:r>
                <a:rPr lang="en-SG" sz="1200" dirty="0">
                  <a:solidFill>
                    <a:schemeClr val="tx2"/>
                  </a:solidFill>
                  <a:latin typeface="Century Gothic" panose="020B0502020202020204" pitchFamily="34" charset="0"/>
                </a:rPr>
                <a:t>within the Asia Pacific region?</a:t>
              </a:r>
            </a:p>
          </p:txBody>
        </p:sp>
        <p:sp>
          <p:nvSpPr>
            <p:cNvPr id="10" name="Rectangle 9">
              <a:extLst>
                <a:ext uri="{FF2B5EF4-FFF2-40B4-BE49-F238E27FC236}">
                  <a16:creationId xmlns:a16="http://schemas.microsoft.com/office/drawing/2014/main" id="{F72AA067-1026-43E1-8D88-4731D3D4CDA7}"/>
                </a:ext>
              </a:extLst>
            </p:cNvPr>
            <p:cNvSpPr/>
            <p:nvPr/>
          </p:nvSpPr>
          <p:spPr>
            <a:xfrm>
              <a:off x="1709918" y="1767153"/>
              <a:ext cx="2591998" cy="403632"/>
            </a:xfrm>
            <a:prstGeom prst="rect">
              <a:avLst/>
            </a:prstGeom>
            <a:solidFill>
              <a:srgbClr val="054157"/>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400" b="1" i="0" u="none" strike="noStrike" kern="1200" cap="none" spc="0" normalizeH="0" baseline="0" noProof="0">
                  <a:solidFill>
                    <a:schemeClr val="bg1"/>
                  </a:solidFill>
                  <a:effectLst/>
                  <a:uLnTx/>
                  <a:uFillTx/>
                  <a:latin typeface="Quattrocento sans"/>
                </a:rPr>
                <a:t>Objective</a:t>
              </a:r>
            </a:p>
          </p:txBody>
        </p:sp>
      </p:grpSp>
      <p:sp>
        <p:nvSpPr>
          <p:cNvPr id="11" name="TextBox 10">
            <a:extLst>
              <a:ext uri="{FF2B5EF4-FFF2-40B4-BE49-F238E27FC236}">
                <a16:creationId xmlns:a16="http://schemas.microsoft.com/office/drawing/2014/main" id="{DAEFD07A-9689-40A4-B466-92EAF33BBD35}"/>
              </a:ext>
            </a:extLst>
          </p:cNvPr>
          <p:cNvSpPr txBox="1"/>
          <p:nvPr/>
        </p:nvSpPr>
        <p:spPr>
          <a:xfrm>
            <a:off x="3722628" y="1632834"/>
            <a:ext cx="3907392" cy="276999"/>
          </a:xfrm>
          <a:prstGeom prst="rect">
            <a:avLst/>
          </a:prstGeom>
          <a:noFill/>
        </p:spPr>
        <p:txBody>
          <a:bodyPr wrap="square" rtlCol="0">
            <a:spAutoFit/>
          </a:bodyPr>
          <a:lstStyle/>
          <a:p>
            <a:r>
              <a:rPr lang="en-US" sz="1200" b="1" dirty="0">
                <a:solidFill>
                  <a:schemeClr val="accent1"/>
                </a:solidFill>
                <a:latin typeface="Trebuchet MS" panose="020B0603020202020204" pitchFamily="34" charset="0"/>
              </a:rPr>
              <a:t>Google Trend Analytics based Crowdfunding</a:t>
            </a:r>
          </a:p>
        </p:txBody>
      </p:sp>
      <p:sp>
        <p:nvSpPr>
          <p:cNvPr id="12" name="TextBox 11">
            <a:extLst>
              <a:ext uri="{FF2B5EF4-FFF2-40B4-BE49-F238E27FC236}">
                <a16:creationId xmlns:a16="http://schemas.microsoft.com/office/drawing/2014/main" id="{6E8CD989-7AA3-4D78-9EDD-7559BD090703}"/>
              </a:ext>
            </a:extLst>
          </p:cNvPr>
          <p:cNvSpPr txBox="1"/>
          <p:nvPr/>
        </p:nvSpPr>
        <p:spPr>
          <a:xfrm>
            <a:off x="3747981" y="3069662"/>
            <a:ext cx="3907392" cy="276999"/>
          </a:xfrm>
          <a:prstGeom prst="rect">
            <a:avLst/>
          </a:prstGeom>
          <a:noFill/>
        </p:spPr>
        <p:txBody>
          <a:bodyPr wrap="square" rtlCol="0">
            <a:spAutoFit/>
          </a:bodyPr>
          <a:lstStyle/>
          <a:p>
            <a:r>
              <a:rPr lang="en-US" sz="1200" b="1" dirty="0">
                <a:solidFill>
                  <a:schemeClr val="accent1"/>
                </a:solidFill>
                <a:latin typeface="Trebuchet MS" panose="020B0603020202020204" pitchFamily="34" charset="0"/>
              </a:rPr>
              <a:t>Speech Recognition and Translation</a:t>
            </a:r>
          </a:p>
        </p:txBody>
      </p:sp>
      <p:sp>
        <p:nvSpPr>
          <p:cNvPr id="13" name="TextBox 12">
            <a:extLst>
              <a:ext uri="{FF2B5EF4-FFF2-40B4-BE49-F238E27FC236}">
                <a16:creationId xmlns:a16="http://schemas.microsoft.com/office/drawing/2014/main" id="{DAFB137D-7FF8-4AA9-97C4-E1101373DA92}"/>
              </a:ext>
            </a:extLst>
          </p:cNvPr>
          <p:cNvSpPr txBox="1"/>
          <p:nvPr/>
        </p:nvSpPr>
        <p:spPr>
          <a:xfrm>
            <a:off x="3747981" y="4548055"/>
            <a:ext cx="3907392" cy="276999"/>
          </a:xfrm>
          <a:prstGeom prst="rect">
            <a:avLst/>
          </a:prstGeom>
          <a:noFill/>
        </p:spPr>
        <p:txBody>
          <a:bodyPr wrap="square" rtlCol="0">
            <a:spAutoFit/>
          </a:bodyPr>
          <a:lstStyle/>
          <a:p>
            <a:r>
              <a:rPr lang="en-US" sz="1200" b="1" dirty="0">
                <a:solidFill>
                  <a:schemeClr val="accent1"/>
                </a:solidFill>
                <a:latin typeface="Trebuchet MS" panose="020B0603020202020204" pitchFamily="34" charset="0"/>
              </a:rPr>
              <a:t>Cloud Storage for Digital Asset Management</a:t>
            </a:r>
          </a:p>
        </p:txBody>
      </p:sp>
      <p:sp>
        <p:nvSpPr>
          <p:cNvPr id="14" name="Isosceles Triangle 13">
            <a:extLst>
              <a:ext uri="{FF2B5EF4-FFF2-40B4-BE49-F238E27FC236}">
                <a16:creationId xmlns:a16="http://schemas.microsoft.com/office/drawing/2014/main" id="{21FA2E07-A548-4E45-AA99-957318CF3DBD}"/>
              </a:ext>
            </a:extLst>
          </p:cNvPr>
          <p:cNvSpPr/>
          <p:nvPr/>
        </p:nvSpPr>
        <p:spPr>
          <a:xfrm rot="5400000">
            <a:off x="6005356" y="3617620"/>
            <a:ext cx="3691013" cy="377524"/>
          </a:xfrm>
          <a:prstGeom prst="triangle">
            <a:avLst>
              <a:gd name="adj" fmla="val 48802"/>
            </a:avLst>
          </a:prstGeom>
          <a:solidFill>
            <a:srgbClr val="CA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085A0CD-8712-4694-9F9D-9F6C0723ADFC}"/>
              </a:ext>
            </a:extLst>
          </p:cNvPr>
          <p:cNvSpPr txBox="1"/>
          <p:nvPr/>
        </p:nvSpPr>
        <p:spPr>
          <a:xfrm>
            <a:off x="370857" y="1242216"/>
            <a:ext cx="1957673" cy="307777"/>
          </a:xfrm>
          <a:prstGeom prst="rect">
            <a:avLst/>
          </a:prstGeom>
          <a:noFill/>
        </p:spPr>
        <p:txBody>
          <a:bodyPr wrap="square" rtlCol="0">
            <a:spAutoFit/>
          </a:bodyPr>
          <a:lstStyle/>
          <a:p>
            <a:r>
              <a:rPr lang="en-US" sz="1400" b="1">
                <a:solidFill>
                  <a:schemeClr val="tx1">
                    <a:lumMod val="75000"/>
                    <a:lumOff val="25000"/>
                  </a:schemeClr>
                </a:solidFill>
                <a:latin typeface="Trebuchet MS" panose="020B0603020202020204" pitchFamily="34" charset="0"/>
              </a:rPr>
              <a:t>The main question…</a:t>
            </a:r>
          </a:p>
        </p:txBody>
      </p:sp>
      <p:sp>
        <p:nvSpPr>
          <p:cNvPr id="16" name="TextBox 15">
            <a:extLst>
              <a:ext uri="{FF2B5EF4-FFF2-40B4-BE49-F238E27FC236}">
                <a16:creationId xmlns:a16="http://schemas.microsoft.com/office/drawing/2014/main" id="{267F504D-FF8A-4B0B-9BCB-976D29D7ED7A}"/>
              </a:ext>
            </a:extLst>
          </p:cNvPr>
          <p:cNvSpPr txBox="1"/>
          <p:nvPr/>
        </p:nvSpPr>
        <p:spPr>
          <a:xfrm>
            <a:off x="3593808" y="1242216"/>
            <a:ext cx="3785187" cy="307777"/>
          </a:xfrm>
          <a:prstGeom prst="rect">
            <a:avLst/>
          </a:prstGeom>
          <a:noFill/>
        </p:spPr>
        <p:txBody>
          <a:bodyPr wrap="square" rtlCol="0">
            <a:spAutoFit/>
          </a:bodyPr>
          <a:lstStyle/>
          <a:p>
            <a:r>
              <a:rPr lang="en-US" sz="1400" b="1">
                <a:solidFill>
                  <a:schemeClr val="tx1">
                    <a:lumMod val="75000"/>
                    <a:lumOff val="25000"/>
                  </a:schemeClr>
                </a:solidFill>
                <a:latin typeface="Trebuchet MS" panose="020B0603020202020204" pitchFamily="34" charset="0"/>
              </a:rPr>
              <a:t>Was solved through 3 recommendations… </a:t>
            </a:r>
          </a:p>
        </p:txBody>
      </p:sp>
      <p:sp>
        <p:nvSpPr>
          <p:cNvPr id="18" name="TextBox 17">
            <a:extLst>
              <a:ext uri="{FF2B5EF4-FFF2-40B4-BE49-F238E27FC236}">
                <a16:creationId xmlns:a16="http://schemas.microsoft.com/office/drawing/2014/main" id="{D9F0FB01-985C-4290-B0DF-4ED345A00398}"/>
              </a:ext>
            </a:extLst>
          </p:cNvPr>
          <p:cNvSpPr txBox="1"/>
          <p:nvPr/>
        </p:nvSpPr>
        <p:spPr>
          <a:xfrm>
            <a:off x="8088361" y="1242216"/>
            <a:ext cx="3785187" cy="307777"/>
          </a:xfrm>
          <a:prstGeom prst="rect">
            <a:avLst/>
          </a:prstGeom>
          <a:noFill/>
        </p:spPr>
        <p:txBody>
          <a:bodyPr wrap="square" lIns="91440" tIns="45720" rIns="91440" bIns="45720" rtlCol="0" anchor="t">
            <a:spAutoFit/>
          </a:bodyPr>
          <a:lstStyle/>
          <a:p>
            <a:r>
              <a:rPr lang="en-US" sz="1400" b="1" dirty="0">
                <a:solidFill>
                  <a:schemeClr val="tx1">
                    <a:lumMod val="75000"/>
                    <a:lumOff val="25000"/>
                  </a:schemeClr>
                </a:solidFill>
                <a:latin typeface="Trebuchet MS"/>
              </a:rPr>
              <a:t>The resulting impact of </a:t>
            </a:r>
            <a:r>
              <a:rPr lang="en-US" sz="1400" b="1" dirty="0" err="1">
                <a:solidFill>
                  <a:schemeClr val="tx1">
                    <a:lumMod val="75000"/>
                    <a:lumOff val="25000"/>
                  </a:schemeClr>
                </a:solidFill>
                <a:latin typeface="Trebuchet MS"/>
              </a:rPr>
              <a:t>Crowdly</a:t>
            </a:r>
            <a:r>
              <a:rPr lang="en-US" sz="1400" b="1" dirty="0">
                <a:solidFill>
                  <a:schemeClr val="tx1">
                    <a:lumMod val="75000"/>
                    <a:lumOff val="25000"/>
                  </a:schemeClr>
                </a:solidFill>
                <a:latin typeface="Trebuchet MS"/>
              </a:rPr>
              <a:t> is…</a:t>
            </a:r>
          </a:p>
        </p:txBody>
      </p:sp>
      <p:sp>
        <p:nvSpPr>
          <p:cNvPr id="19" name="TextBox 18">
            <a:extLst>
              <a:ext uri="{FF2B5EF4-FFF2-40B4-BE49-F238E27FC236}">
                <a16:creationId xmlns:a16="http://schemas.microsoft.com/office/drawing/2014/main" id="{2F2244D3-D8BF-40C3-845D-680442D00487}"/>
              </a:ext>
            </a:extLst>
          </p:cNvPr>
          <p:cNvSpPr txBox="1"/>
          <p:nvPr/>
        </p:nvSpPr>
        <p:spPr>
          <a:xfrm>
            <a:off x="5922224" y="2024531"/>
            <a:ext cx="1726180" cy="921319"/>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b="1">
                <a:solidFill>
                  <a:schemeClr val="tx1">
                    <a:lumMod val="75000"/>
                    <a:lumOff val="25000"/>
                  </a:schemeClr>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SG" sz="1200" dirty="0">
                <a:latin typeface="+mn-lt"/>
              </a:rPr>
              <a:t>Continuous flow of data to point users to the latest trends</a:t>
            </a:r>
          </a:p>
        </p:txBody>
      </p:sp>
      <p:sp>
        <p:nvSpPr>
          <p:cNvPr id="20" name="TextBox 19">
            <a:extLst>
              <a:ext uri="{FF2B5EF4-FFF2-40B4-BE49-F238E27FC236}">
                <a16:creationId xmlns:a16="http://schemas.microsoft.com/office/drawing/2014/main" id="{137320C6-6A23-4B76-8C36-28801A5429E2}"/>
              </a:ext>
            </a:extLst>
          </p:cNvPr>
          <p:cNvSpPr txBox="1"/>
          <p:nvPr/>
        </p:nvSpPr>
        <p:spPr>
          <a:xfrm>
            <a:off x="5956187" y="3472794"/>
            <a:ext cx="1726180" cy="921319"/>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b="1">
                <a:solidFill>
                  <a:schemeClr val="tx1">
                    <a:lumMod val="75000"/>
                    <a:lumOff val="25000"/>
                  </a:schemeClr>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SG" sz="1200" dirty="0">
                <a:latin typeface="+mn-lt"/>
              </a:rPr>
              <a:t>Overcomes any language barriers for anyone with brilliant business ideas</a:t>
            </a:r>
          </a:p>
        </p:txBody>
      </p:sp>
      <p:sp>
        <p:nvSpPr>
          <p:cNvPr id="21" name="TextBox 20">
            <a:extLst>
              <a:ext uri="{FF2B5EF4-FFF2-40B4-BE49-F238E27FC236}">
                <a16:creationId xmlns:a16="http://schemas.microsoft.com/office/drawing/2014/main" id="{6ECE401A-5262-4D62-ACEA-00E13F9A7044}"/>
              </a:ext>
            </a:extLst>
          </p:cNvPr>
          <p:cNvSpPr txBox="1"/>
          <p:nvPr/>
        </p:nvSpPr>
        <p:spPr>
          <a:xfrm>
            <a:off x="6010440" y="4982874"/>
            <a:ext cx="1684119" cy="921319"/>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b="1">
                <a:solidFill>
                  <a:schemeClr val="tx1">
                    <a:lumMod val="75000"/>
                    <a:lumOff val="25000"/>
                  </a:schemeClr>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SG" sz="1200" dirty="0">
                <a:latin typeface="+mn-lt"/>
              </a:rPr>
              <a:t>Provides convenience of document access and storage</a:t>
            </a:r>
          </a:p>
        </p:txBody>
      </p:sp>
      <p:grpSp>
        <p:nvGrpSpPr>
          <p:cNvPr id="25" name="Group 24">
            <a:extLst>
              <a:ext uri="{FF2B5EF4-FFF2-40B4-BE49-F238E27FC236}">
                <a16:creationId xmlns:a16="http://schemas.microsoft.com/office/drawing/2014/main" id="{280EA171-447D-4C92-A0BF-C0FB18AFAF04}"/>
              </a:ext>
            </a:extLst>
          </p:cNvPr>
          <p:cNvGrpSpPr/>
          <p:nvPr/>
        </p:nvGrpSpPr>
        <p:grpSpPr>
          <a:xfrm>
            <a:off x="8708869" y="3584510"/>
            <a:ext cx="2616648" cy="597062"/>
            <a:chOff x="-12713" y="4321865"/>
            <a:chExt cx="3555923" cy="587955"/>
          </a:xfrm>
          <a:solidFill>
            <a:srgbClr val="CDF4F5"/>
          </a:solidFill>
        </p:grpSpPr>
        <p:sp>
          <p:nvSpPr>
            <p:cNvPr id="26" name="Rectangle 25">
              <a:extLst>
                <a:ext uri="{FF2B5EF4-FFF2-40B4-BE49-F238E27FC236}">
                  <a16:creationId xmlns:a16="http://schemas.microsoft.com/office/drawing/2014/main" id="{26FCA5B2-4C6C-4BD8-AC3B-56BCFD8C9687}"/>
                </a:ext>
              </a:extLst>
            </p:cNvPr>
            <p:cNvSpPr/>
            <p:nvPr/>
          </p:nvSpPr>
          <p:spPr>
            <a:xfrm>
              <a:off x="342694" y="4321865"/>
              <a:ext cx="3200516" cy="587955"/>
            </a:xfrm>
            <a:prstGeom prst="rect">
              <a:avLst/>
            </a:prstGeom>
            <a:solidFill>
              <a:srgbClr val="B7E445">
                <a:alpha val="13000"/>
              </a:srgbClr>
            </a:solidFill>
            <a:ln w="19050">
              <a:solidFill>
                <a:srgbClr val="B7E445"/>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r>
                <a:rPr lang="en-SG" sz="1200" kern="0" dirty="0">
                  <a:latin typeface="Century Gothic" panose="020B0502020202020204" pitchFamily="34" charset="0"/>
                </a:rPr>
                <a:t>Provides </a:t>
              </a:r>
              <a:r>
                <a:rPr lang="en-SG" sz="1200" b="1" kern="0" dirty="0">
                  <a:latin typeface="Century Gothic" panose="020B0502020202020204" pitchFamily="34" charset="0"/>
                </a:rPr>
                <a:t>service opportunity</a:t>
              </a:r>
              <a:r>
                <a:rPr lang="en-SG" sz="1200" kern="0" dirty="0">
                  <a:latin typeface="Century Gothic" panose="020B0502020202020204" pitchFamily="34" charset="0"/>
                </a:rPr>
                <a:t> for Goldman Sachs</a:t>
              </a:r>
              <a:endParaRPr lang="en-US" sz="1200" dirty="0">
                <a:latin typeface="Century Gothic" panose="020B0502020202020204" pitchFamily="34" charset="0"/>
              </a:endParaRPr>
            </a:p>
          </p:txBody>
        </p:sp>
        <p:grpSp>
          <p:nvGrpSpPr>
            <p:cNvPr id="27" name="Group 26">
              <a:extLst>
                <a:ext uri="{FF2B5EF4-FFF2-40B4-BE49-F238E27FC236}">
                  <a16:creationId xmlns:a16="http://schemas.microsoft.com/office/drawing/2014/main" id="{7095D5F4-9BBF-413F-A190-A2885ECF1C39}"/>
                </a:ext>
              </a:extLst>
            </p:cNvPr>
            <p:cNvGrpSpPr/>
            <p:nvPr/>
          </p:nvGrpSpPr>
          <p:grpSpPr>
            <a:xfrm>
              <a:off x="-12713" y="4445563"/>
              <a:ext cx="457196" cy="320555"/>
              <a:chOff x="9358900" y="4993487"/>
              <a:chExt cx="457196" cy="320555"/>
            </a:xfrm>
            <a:grpFill/>
          </p:grpSpPr>
          <p:sp>
            <p:nvSpPr>
              <p:cNvPr id="28" name="Flowchart: Connector 30">
                <a:extLst>
                  <a:ext uri="{FF2B5EF4-FFF2-40B4-BE49-F238E27FC236}">
                    <a16:creationId xmlns:a16="http://schemas.microsoft.com/office/drawing/2014/main" id="{54A62961-39CD-4CC6-9219-84E93B20222A}"/>
                  </a:ext>
                </a:extLst>
              </p:cNvPr>
              <p:cNvSpPr/>
              <p:nvPr/>
            </p:nvSpPr>
            <p:spPr>
              <a:xfrm>
                <a:off x="9358900" y="4993487"/>
                <a:ext cx="457196" cy="320555"/>
              </a:xfrm>
              <a:prstGeom prst="flowChartConnector">
                <a:avLst/>
              </a:prstGeom>
              <a:solidFill>
                <a:srgbClr val="B7E445"/>
              </a:solidFill>
              <a:ln>
                <a:solidFill>
                  <a:srgbClr val="B7E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solidFill>
                    <a:srgbClr val="054157"/>
                  </a:solidFill>
                </a:endParaRPr>
              </a:p>
            </p:txBody>
          </p:sp>
          <p:sp>
            <p:nvSpPr>
              <p:cNvPr id="29" name="Shape 5086">
                <a:extLst>
                  <a:ext uri="{FF2B5EF4-FFF2-40B4-BE49-F238E27FC236}">
                    <a16:creationId xmlns:a16="http://schemas.microsoft.com/office/drawing/2014/main" id="{D3FA8A65-E64C-4AFF-83A7-B6DBF6BB8A97}"/>
                  </a:ext>
                </a:extLst>
              </p:cNvPr>
              <p:cNvSpPr/>
              <p:nvPr/>
            </p:nvSpPr>
            <p:spPr>
              <a:xfrm>
                <a:off x="9472786" y="5035966"/>
                <a:ext cx="284697" cy="231454"/>
              </a:xfrm>
              <a:custGeom>
                <a:avLst/>
                <a:gdLst/>
                <a:ahLst/>
                <a:cxnLst/>
                <a:rect l="0" t="0" r="0" b="0"/>
                <a:pathLst>
                  <a:path w="120000" h="120000" extrusionOk="0">
                    <a:moveTo>
                      <a:pt x="44023" y="119662"/>
                    </a:moveTo>
                    <a:lnTo>
                      <a:pt x="44023" y="119662"/>
                    </a:lnTo>
                    <a:cubicBezTo>
                      <a:pt x="40828" y="119662"/>
                      <a:pt x="37988" y="116629"/>
                      <a:pt x="34792" y="113595"/>
                    </a:cubicBezTo>
                    <a:cubicBezTo>
                      <a:pt x="3195" y="74831"/>
                      <a:pt x="3195" y="74831"/>
                      <a:pt x="3195" y="74831"/>
                    </a:cubicBezTo>
                    <a:cubicBezTo>
                      <a:pt x="0" y="68764"/>
                      <a:pt x="0" y="63033"/>
                      <a:pt x="6390" y="60000"/>
                    </a:cubicBezTo>
                    <a:cubicBezTo>
                      <a:pt x="12781" y="53932"/>
                      <a:pt x="18816" y="56629"/>
                      <a:pt x="22011" y="60000"/>
                    </a:cubicBezTo>
                    <a:cubicBezTo>
                      <a:pt x="44023" y="86966"/>
                      <a:pt x="44023" y="86966"/>
                      <a:pt x="44023" y="86966"/>
                    </a:cubicBezTo>
                    <a:cubicBezTo>
                      <a:pt x="94437" y="9101"/>
                      <a:pt x="94437" y="9101"/>
                      <a:pt x="94437" y="9101"/>
                    </a:cubicBezTo>
                    <a:cubicBezTo>
                      <a:pt x="100828" y="3033"/>
                      <a:pt x="106863" y="0"/>
                      <a:pt x="113254" y="3033"/>
                    </a:cubicBezTo>
                    <a:cubicBezTo>
                      <a:pt x="119644" y="6067"/>
                      <a:pt x="119644" y="15168"/>
                      <a:pt x="116449" y="20898"/>
                    </a:cubicBezTo>
                    <a:cubicBezTo>
                      <a:pt x="56804" y="113595"/>
                      <a:pt x="56804" y="113595"/>
                      <a:pt x="56804" y="113595"/>
                    </a:cubicBezTo>
                    <a:cubicBezTo>
                      <a:pt x="53609" y="116629"/>
                      <a:pt x="50414" y="119662"/>
                      <a:pt x="44023" y="119662"/>
                    </a:cubicBezTo>
                  </a:path>
                </a:pathLst>
              </a:custGeom>
              <a:solidFill>
                <a:schemeClr val="bg1"/>
              </a:solidFill>
              <a:ln>
                <a:solidFill>
                  <a:schemeClr val="bg1"/>
                </a:solid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54157"/>
                  </a:solidFill>
                  <a:effectLst/>
                  <a:uLnTx/>
                  <a:uFillTx/>
                  <a:ea typeface="Roboto"/>
                  <a:cs typeface="Arial" panose="020B0604020202020204" pitchFamily="34" charset="0"/>
                  <a:sym typeface="Roboto"/>
                </a:endParaRPr>
              </a:p>
            </p:txBody>
          </p:sp>
        </p:grpSp>
      </p:grpSp>
      <p:sp>
        <p:nvSpPr>
          <p:cNvPr id="30" name="Rectangle 29">
            <a:extLst>
              <a:ext uri="{FF2B5EF4-FFF2-40B4-BE49-F238E27FC236}">
                <a16:creationId xmlns:a16="http://schemas.microsoft.com/office/drawing/2014/main" id="{78BEF7E8-0204-45E3-B459-250916A1483C}"/>
              </a:ext>
            </a:extLst>
          </p:cNvPr>
          <p:cNvSpPr/>
          <p:nvPr/>
        </p:nvSpPr>
        <p:spPr>
          <a:xfrm>
            <a:off x="8970399" y="2554757"/>
            <a:ext cx="2355119" cy="597062"/>
          </a:xfrm>
          <a:prstGeom prst="rect">
            <a:avLst/>
          </a:prstGeom>
          <a:solidFill>
            <a:srgbClr val="B7E445">
              <a:alpha val="13000"/>
            </a:srgbClr>
          </a:solidFill>
          <a:ln w="19050">
            <a:solidFill>
              <a:srgbClr val="B7E445"/>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r>
              <a:rPr lang="en-SG" sz="1200" b="1" kern="0" dirty="0">
                <a:solidFill>
                  <a:srgbClr val="7B435B">
                    <a:lumMod val="50000"/>
                  </a:srgbClr>
                </a:solidFill>
              </a:rPr>
              <a:t> </a:t>
            </a:r>
          </a:p>
          <a:p>
            <a:pPr algn="ctr"/>
            <a:r>
              <a:rPr lang="en-SG" sz="1200" b="1" kern="0" dirty="0">
                <a:solidFill>
                  <a:srgbClr val="7B435B">
                    <a:lumMod val="50000"/>
                  </a:srgbClr>
                </a:solidFill>
                <a:latin typeface="Century Gothic" panose="020B0502020202020204" pitchFamily="34" charset="0"/>
              </a:rPr>
              <a:t>Increase funding </a:t>
            </a:r>
            <a:r>
              <a:rPr lang="en-SG" sz="1200" kern="0" dirty="0">
                <a:solidFill>
                  <a:srgbClr val="7B435B">
                    <a:lumMod val="50000"/>
                  </a:srgbClr>
                </a:solidFill>
                <a:latin typeface="Century Gothic" panose="020B0502020202020204" pitchFamily="34" charset="0"/>
              </a:rPr>
              <a:t>among small businesses</a:t>
            </a:r>
            <a:endParaRPr lang="en-US" sz="1200" dirty="0">
              <a:latin typeface="Century Gothic" panose="020B0502020202020204" pitchFamily="34" charset="0"/>
            </a:endParaRPr>
          </a:p>
          <a:p>
            <a:pPr defTabSz="914400">
              <a:defRPr/>
            </a:pPr>
            <a:endParaRPr lang="en-SG" sz="1200" b="1" kern="0" dirty="0">
              <a:solidFill>
                <a:schemeClr val="accent6">
                  <a:lumMod val="50000"/>
                </a:schemeClr>
              </a:solidFill>
            </a:endParaRPr>
          </a:p>
        </p:txBody>
      </p:sp>
      <p:grpSp>
        <p:nvGrpSpPr>
          <p:cNvPr id="31" name="Group 30">
            <a:extLst>
              <a:ext uri="{FF2B5EF4-FFF2-40B4-BE49-F238E27FC236}">
                <a16:creationId xmlns:a16="http://schemas.microsoft.com/office/drawing/2014/main" id="{C637E660-3877-46F1-969B-67D965E4FB35}"/>
              </a:ext>
            </a:extLst>
          </p:cNvPr>
          <p:cNvGrpSpPr/>
          <p:nvPr/>
        </p:nvGrpSpPr>
        <p:grpSpPr>
          <a:xfrm>
            <a:off x="8757637" y="2680371"/>
            <a:ext cx="336431" cy="325520"/>
            <a:chOff x="9425175" y="4993487"/>
            <a:chExt cx="457197" cy="320555"/>
          </a:xfrm>
          <a:solidFill>
            <a:srgbClr val="CDF4F5"/>
          </a:solidFill>
        </p:grpSpPr>
        <p:sp>
          <p:nvSpPr>
            <p:cNvPr id="32" name="Flowchart: Connector 30">
              <a:extLst>
                <a:ext uri="{FF2B5EF4-FFF2-40B4-BE49-F238E27FC236}">
                  <a16:creationId xmlns:a16="http://schemas.microsoft.com/office/drawing/2014/main" id="{C49071CA-87D1-4CAA-814C-0AADF18A1AFD}"/>
                </a:ext>
              </a:extLst>
            </p:cNvPr>
            <p:cNvSpPr/>
            <p:nvPr/>
          </p:nvSpPr>
          <p:spPr>
            <a:xfrm>
              <a:off x="9425175" y="4993487"/>
              <a:ext cx="457197" cy="320555"/>
            </a:xfrm>
            <a:prstGeom prst="flowChartConnector">
              <a:avLst/>
            </a:prstGeom>
            <a:solidFill>
              <a:srgbClr val="B7E445"/>
            </a:solidFill>
            <a:ln>
              <a:solidFill>
                <a:srgbClr val="B7E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solidFill>
                  <a:srgbClr val="054157"/>
                </a:solidFill>
              </a:endParaRPr>
            </a:p>
          </p:txBody>
        </p:sp>
        <p:sp>
          <p:nvSpPr>
            <p:cNvPr id="33" name="Shape 5086">
              <a:extLst>
                <a:ext uri="{FF2B5EF4-FFF2-40B4-BE49-F238E27FC236}">
                  <a16:creationId xmlns:a16="http://schemas.microsoft.com/office/drawing/2014/main" id="{D8CEC839-1D97-41DE-A0B8-A900E69227EC}"/>
                </a:ext>
              </a:extLst>
            </p:cNvPr>
            <p:cNvSpPr/>
            <p:nvPr/>
          </p:nvSpPr>
          <p:spPr>
            <a:xfrm>
              <a:off x="9489356" y="5035966"/>
              <a:ext cx="284696" cy="231454"/>
            </a:xfrm>
            <a:custGeom>
              <a:avLst/>
              <a:gdLst/>
              <a:ahLst/>
              <a:cxnLst/>
              <a:rect l="0" t="0" r="0" b="0"/>
              <a:pathLst>
                <a:path w="120000" h="120000" extrusionOk="0">
                  <a:moveTo>
                    <a:pt x="44023" y="119662"/>
                  </a:moveTo>
                  <a:lnTo>
                    <a:pt x="44023" y="119662"/>
                  </a:lnTo>
                  <a:cubicBezTo>
                    <a:pt x="40828" y="119662"/>
                    <a:pt x="37988" y="116629"/>
                    <a:pt x="34792" y="113595"/>
                  </a:cubicBezTo>
                  <a:cubicBezTo>
                    <a:pt x="3195" y="74831"/>
                    <a:pt x="3195" y="74831"/>
                    <a:pt x="3195" y="74831"/>
                  </a:cubicBezTo>
                  <a:cubicBezTo>
                    <a:pt x="0" y="68764"/>
                    <a:pt x="0" y="63033"/>
                    <a:pt x="6390" y="60000"/>
                  </a:cubicBezTo>
                  <a:cubicBezTo>
                    <a:pt x="12781" y="53932"/>
                    <a:pt x="18816" y="56629"/>
                    <a:pt x="22011" y="60000"/>
                  </a:cubicBezTo>
                  <a:cubicBezTo>
                    <a:pt x="44023" y="86966"/>
                    <a:pt x="44023" y="86966"/>
                    <a:pt x="44023" y="86966"/>
                  </a:cubicBezTo>
                  <a:cubicBezTo>
                    <a:pt x="94437" y="9101"/>
                    <a:pt x="94437" y="9101"/>
                    <a:pt x="94437" y="9101"/>
                  </a:cubicBezTo>
                  <a:cubicBezTo>
                    <a:pt x="100828" y="3033"/>
                    <a:pt x="106863" y="0"/>
                    <a:pt x="113254" y="3033"/>
                  </a:cubicBezTo>
                  <a:cubicBezTo>
                    <a:pt x="119644" y="6067"/>
                    <a:pt x="119644" y="15168"/>
                    <a:pt x="116449" y="20898"/>
                  </a:cubicBezTo>
                  <a:cubicBezTo>
                    <a:pt x="56804" y="113595"/>
                    <a:pt x="56804" y="113595"/>
                    <a:pt x="56804" y="113595"/>
                  </a:cubicBezTo>
                  <a:cubicBezTo>
                    <a:pt x="53609" y="116629"/>
                    <a:pt x="50414" y="119662"/>
                    <a:pt x="44023" y="119662"/>
                  </a:cubicBezTo>
                </a:path>
              </a:pathLst>
            </a:custGeom>
            <a:solidFill>
              <a:schemeClr val="bg1"/>
            </a:solidFill>
            <a:ln>
              <a:solidFill>
                <a:schemeClr val="bg1"/>
              </a:solid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54157"/>
                </a:solidFill>
                <a:effectLst/>
                <a:uLnTx/>
                <a:uFillTx/>
                <a:ea typeface="Roboto"/>
                <a:cs typeface="Arial" panose="020B0604020202020204" pitchFamily="34" charset="0"/>
                <a:sym typeface="Roboto"/>
              </a:endParaRPr>
            </a:p>
          </p:txBody>
        </p:sp>
      </p:grpSp>
      <p:grpSp>
        <p:nvGrpSpPr>
          <p:cNvPr id="34" name="Group 33">
            <a:extLst>
              <a:ext uri="{FF2B5EF4-FFF2-40B4-BE49-F238E27FC236}">
                <a16:creationId xmlns:a16="http://schemas.microsoft.com/office/drawing/2014/main" id="{F29991BA-1E6A-42DA-BD59-B8ED9E47F0A7}"/>
              </a:ext>
            </a:extLst>
          </p:cNvPr>
          <p:cNvGrpSpPr/>
          <p:nvPr/>
        </p:nvGrpSpPr>
        <p:grpSpPr>
          <a:xfrm>
            <a:off x="8733253" y="4527096"/>
            <a:ext cx="2629754" cy="597062"/>
            <a:chOff x="8733253" y="4112568"/>
            <a:chExt cx="2629754" cy="597062"/>
          </a:xfrm>
        </p:grpSpPr>
        <p:grpSp>
          <p:nvGrpSpPr>
            <p:cNvPr id="35" name="Group 34">
              <a:extLst>
                <a:ext uri="{FF2B5EF4-FFF2-40B4-BE49-F238E27FC236}">
                  <a16:creationId xmlns:a16="http://schemas.microsoft.com/office/drawing/2014/main" id="{0E43B2F5-4DA7-4766-B9C8-B7488813C1A2}"/>
                </a:ext>
              </a:extLst>
            </p:cNvPr>
            <p:cNvGrpSpPr/>
            <p:nvPr/>
          </p:nvGrpSpPr>
          <p:grpSpPr>
            <a:xfrm>
              <a:off x="8733253" y="4112568"/>
              <a:ext cx="2629754" cy="597062"/>
              <a:chOff x="8213390" y="5137577"/>
              <a:chExt cx="2629754" cy="597062"/>
            </a:xfrm>
          </p:grpSpPr>
          <p:sp>
            <p:nvSpPr>
              <p:cNvPr id="37" name="Flowchart: Connector 30">
                <a:extLst>
                  <a:ext uri="{FF2B5EF4-FFF2-40B4-BE49-F238E27FC236}">
                    <a16:creationId xmlns:a16="http://schemas.microsoft.com/office/drawing/2014/main" id="{410403E9-915D-4B0D-95BA-B6A8BC10BCE2}"/>
                  </a:ext>
                </a:extLst>
              </p:cNvPr>
              <p:cNvSpPr/>
              <p:nvPr/>
            </p:nvSpPr>
            <p:spPr>
              <a:xfrm>
                <a:off x="8213390" y="5276846"/>
                <a:ext cx="336431" cy="325520"/>
              </a:xfrm>
              <a:prstGeom prst="flowChartConnector">
                <a:avLst/>
              </a:prstGeom>
              <a:solidFill>
                <a:srgbClr val="B7E445"/>
              </a:solidFill>
              <a:ln>
                <a:solidFill>
                  <a:srgbClr val="B7E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solidFill>
                    <a:srgbClr val="054157"/>
                  </a:solidFill>
                </a:endParaRPr>
              </a:p>
            </p:txBody>
          </p:sp>
          <p:sp>
            <p:nvSpPr>
              <p:cNvPr id="38" name="Rectangle 37">
                <a:extLst>
                  <a:ext uri="{FF2B5EF4-FFF2-40B4-BE49-F238E27FC236}">
                    <a16:creationId xmlns:a16="http://schemas.microsoft.com/office/drawing/2014/main" id="{DD836D19-F9F2-4D03-8FFE-54BCF1EC81DB}"/>
                  </a:ext>
                </a:extLst>
              </p:cNvPr>
              <p:cNvSpPr/>
              <p:nvPr/>
            </p:nvSpPr>
            <p:spPr>
              <a:xfrm>
                <a:off x="8488027" y="5137577"/>
                <a:ext cx="2355117" cy="597062"/>
              </a:xfrm>
              <a:prstGeom prst="rect">
                <a:avLst/>
              </a:prstGeom>
              <a:solidFill>
                <a:srgbClr val="B7E445">
                  <a:alpha val="13000"/>
                </a:srgbClr>
              </a:solidFill>
              <a:ln w="19050">
                <a:solidFill>
                  <a:srgbClr val="B7E445"/>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r>
                  <a:rPr lang="en-SG" sz="1200" kern="0" dirty="0">
                    <a:solidFill>
                      <a:srgbClr val="7B435B">
                        <a:lumMod val="50000"/>
                      </a:srgbClr>
                    </a:solidFill>
                    <a:latin typeface="Century Gothic" panose="020B0502020202020204" pitchFamily="34" charset="0"/>
                  </a:rPr>
                  <a:t>Transitions businesses into the </a:t>
                </a:r>
                <a:r>
                  <a:rPr lang="en-SG" sz="1200" b="1" kern="0" dirty="0">
                    <a:solidFill>
                      <a:srgbClr val="7B435B">
                        <a:lumMod val="50000"/>
                      </a:srgbClr>
                    </a:solidFill>
                    <a:latin typeface="Century Gothic" panose="020B0502020202020204" pitchFamily="34" charset="0"/>
                  </a:rPr>
                  <a:t>digital age</a:t>
                </a:r>
                <a:endParaRPr lang="en-US" sz="1200" b="1" dirty="0">
                  <a:latin typeface="Century Gothic" panose="020B0502020202020204" pitchFamily="34" charset="0"/>
                </a:endParaRPr>
              </a:p>
            </p:txBody>
          </p:sp>
        </p:grpSp>
        <p:sp>
          <p:nvSpPr>
            <p:cNvPr id="36" name="Shape 5086">
              <a:extLst>
                <a:ext uri="{FF2B5EF4-FFF2-40B4-BE49-F238E27FC236}">
                  <a16:creationId xmlns:a16="http://schemas.microsoft.com/office/drawing/2014/main" id="{2EF4426D-0CE6-4CED-87D8-4613D0D2AA95}"/>
                </a:ext>
              </a:extLst>
            </p:cNvPr>
            <p:cNvSpPr/>
            <p:nvPr/>
          </p:nvSpPr>
          <p:spPr>
            <a:xfrm>
              <a:off x="8799777" y="4302220"/>
              <a:ext cx="209495" cy="235039"/>
            </a:xfrm>
            <a:custGeom>
              <a:avLst/>
              <a:gdLst/>
              <a:ahLst/>
              <a:cxnLst/>
              <a:rect l="0" t="0" r="0" b="0"/>
              <a:pathLst>
                <a:path w="120000" h="120000" extrusionOk="0">
                  <a:moveTo>
                    <a:pt x="44023" y="119662"/>
                  </a:moveTo>
                  <a:lnTo>
                    <a:pt x="44023" y="119662"/>
                  </a:lnTo>
                  <a:cubicBezTo>
                    <a:pt x="40828" y="119662"/>
                    <a:pt x="37988" y="116629"/>
                    <a:pt x="34792" y="113595"/>
                  </a:cubicBezTo>
                  <a:cubicBezTo>
                    <a:pt x="3195" y="74831"/>
                    <a:pt x="3195" y="74831"/>
                    <a:pt x="3195" y="74831"/>
                  </a:cubicBezTo>
                  <a:cubicBezTo>
                    <a:pt x="0" y="68764"/>
                    <a:pt x="0" y="63033"/>
                    <a:pt x="6390" y="60000"/>
                  </a:cubicBezTo>
                  <a:cubicBezTo>
                    <a:pt x="12781" y="53932"/>
                    <a:pt x="18816" y="56629"/>
                    <a:pt x="22011" y="60000"/>
                  </a:cubicBezTo>
                  <a:cubicBezTo>
                    <a:pt x="44023" y="86966"/>
                    <a:pt x="44023" y="86966"/>
                    <a:pt x="44023" y="86966"/>
                  </a:cubicBezTo>
                  <a:cubicBezTo>
                    <a:pt x="94437" y="9101"/>
                    <a:pt x="94437" y="9101"/>
                    <a:pt x="94437" y="9101"/>
                  </a:cubicBezTo>
                  <a:cubicBezTo>
                    <a:pt x="100828" y="3033"/>
                    <a:pt x="106863" y="0"/>
                    <a:pt x="113254" y="3033"/>
                  </a:cubicBezTo>
                  <a:cubicBezTo>
                    <a:pt x="119644" y="6067"/>
                    <a:pt x="119644" y="15168"/>
                    <a:pt x="116449" y="20898"/>
                  </a:cubicBezTo>
                  <a:cubicBezTo>
                    <a:pt x="56804" y="113595"/>
                    <a:pt x="56804" y="113595"/>
                    <a:pt x="56804" y="113595"/>
                  </a:cubicBezTo>
                  <a:cubicBezTo>
                    <a:pt x="53609" y="116629"/>
                    <a:pt x="50414" y="119662"/>
                    <a:pt x="44023" y="119662"/>
                  </a:cubicBezTo>
                </a:path>
              </a:pathLst>
            </a:custGeom>
            <a:solidFill>
              <a:schemeClr val="bg1"/>
            </a:solidFill>
            <a:ln>
              <a:solidFill>
                <a:schemeClr val="bg1"/>
              </a:solid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54157"/>
                </a:solidFill>
                <a:effectLst/>
                <a:uLnTx/>
                <a:uFillTx/>
                <a:ea typeface="Roboto"/>
                <a:cs typeface="Arial" panose="020B0604020202020204" pitchFamily="34" charset="0"/>
                <a:sym typeface="Roboto"/>
              </a:endParaRPr>
            </a:p>
          </p:txBody>
        </p:sp>
      </p:grpSp>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A16AE9BE-F4EB-4B5E-90EE-E468B55F5DB8}"/>
                  </a:ext>
                </a:extLst>
              </p:cNvPr>
              <p:cNvGraphicFramePr>
                <a:graphicFrameLocks noChangeAspect="1"/>
              </p:cNvGraphicFramePr>
              <p:nvPr/>
            </p:nvGraphicFramePr>
            <p:xfrm>
              <a:off x="3836434" y="3361461"/>
              <a:ext cx="2083315" cy="1171865"/>
            </p:xfrm>
            <a:graphic>
              <a:graphicData uri="http://schemas.microsoft.com/office/powerpoint/2016/slidezoom">
                <pslz:sldZm>
                  <pslz:sldZmObj sldId="264" cId="1537770247">
                    <pslz:zmPr id="{86F06403-360C-4E0F-A636-B9E8A81DBA97}" returnToParent="0" transitionDur="1000">
                      <p166:blipFill xmlns:p166="http://schemas.microsoft.com/office/powerpoint/2016/6/main">
                        <a:blip r:embed="rId3"/>
                        <a:stretch>
                          <a:fillRect/>
                        </a:stretch>
                      </p166:blipFill>
                      <p166:spPr xmlns:p166="http://schemas.microsoft.com/office/powerpoint/2016/6/main">
                        <a:xfrm>
                          <a:off x="0" y="0"/>
                          <a:ext cx="2083315" cy="1171865"/>
                        </a:xfrm>
                        <a:prstGeom prst="rect">
                          <a:avLst/>
                        </a:prstGeom>
                        <a:ln w="3175">
                          <a:solidFill>
                            <a:prstClr val="ltGray"/>
                          </a:solidFill>
                        </a:ln>
                      </p166:spPr>
                    </pslz:zmPr>
                  </pslz:sldZmObj>
                </pslz:sldZm>
              </a:graphicData>
            </a:graphic>
          </p:graphicFrame>
        </mc:Choice>
        <mc:Fallback xmlns="">
          <p:pic>
            <p:nvPicPr>
              <p:cNvPr id="42" name="Slide Zoom 41">
                <a:hlinkClick r:id="rId4" action="ppaction://hlinksldjump"/>
                <a:extLst>
                  <a:ext uri="{FF2B5EF4-FFF2-40B4-BE49-F238E27FC236}">
                    <a16:creationId xmlns:a16="http://schemas.microsoft.com/office/drawing/2014/main" id="{A16AE9BE-F4EB-4B5E-90EE-E468B55F5DB8}"/>
                  </a:ext>
                </a:extLst>
              </p:cNvPr>
              <p:cNvPicPr>
                <a:picLocks noGrp="1" noRot="1" noChangeAspect="1" noMove="1" noResize="1" noEditPoints="1" noAdjustHandles="1" noChangeArrowheads="1" noChangeShapeType="1"/>
              </p:cNvPicPr>
              <p:nvPr/>
            </p:nvPicPr>
            <p:blipFill>
              <a:blip r:embed="rId5"/>
              <a:stretch>
                <a:fillRect/>
              </a:stretch>
            </p:blipFill>
            <p:spPr>
              <a:xfrm>
                <a:off x="3836434" y="3361461"/>
                <a:ext cx="2083315" cy="1171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4" name="Slide Zoom 43">
                <a:extLst>
                  <a:ext uri="{FF2B5EF4-FFF2-40B4-BE49-F238E27FC236}">
                    <a16:creationId xmlns:a16="http://schemas.microsoft.com/office/drawing/2014/main" id="{E263AE98-766E-405E-BEAA-A8E29E64A963}"/>
                  </a:ext>
                </a:extLst>
              </p:cNvPr>
              <p:cNvGraphicFramePr>
                <a:graphicFrameLocks noChangeAspect="1"/>
              </p:cNvGraphicFramePr>
              <p:nvPr/>
            </p:nvGraphicFramePr>
            <p:xfrm>
              <a:off x="3836434" y="4857601"/>
              <a:ext cx="2083315" cy="1171864"/>
            </p:xfrm>
            <a:graphic>
              <a:graphicData uri="http://schemas.microsoft.com/office/powerpoint/2016/slidezoom">
                <pslz:sldZm>
                  <pslz:sldZmObj sldId="265" cId="359602331">
                    <pslz:zmPr id="{B3124D85-5175-4F4A-9B3C-E4315F82B75D}" returnToParent="0" transitionDur="1000">
                      <p166:blipFill xmlns:p166="http://schemas.microsoft.com/office/powerpoint/2016/6/main">
                        <a:blip r:embed="rId3"/>
                        <a:stretch>
                          <a:fillRect/>
                        </a:stretch>
                      </p166:blipFill>
                      <p166:spPr xmlns:p166="http://schemas.microsoft.com/office/powerpoint/2016/6/main">
                        <a:xfrm>
                          <a:off x="0" y="0"/>
                          <a:ext cx="2083315" cy="1171864"/>
                        </a:xfrm>
                        <a:prstGeom prst="rect">
                          <a:avLst/>
                        </a:prstGeom>
                        <a:ln w="3175">
                          <a:solidFill>
                            <a:prstClr val="ltGray"/>
                          </a:solidFill>
                        </a:ln>
                      </p166:spPr>
                    </pslz:zmPr>
                  </pslz:sldZmObj>
                </pslz:sldZm>
              </a:graphicData>
            </a:graphic>
          </p:graphicFrame>
        </mc:Choice>
        <mc:Fallback xmlns="">
          <p:pic>
            <p:nvPicPr>
              <p:cNvPr id="44" name="Slide Zoom 43">
                <a:hlinkClick r:id="rId6" action="ppaction://hlinksldjump"/>
                <a:extLst>
                  <a:ext uri="{FF2B5EF4-FFF2-40B4-BE49-F238E27FC236}">
                    <a16:creationId xmlns:a16="http://schemas.microsoft.com/office/drawing/2014/main" id="{E263AE98-766E-405E-BEAA-A8E29E64A963}"/>
                  </a:ext>
                </a:extLst>
              </p:cNvPr>
              <p:cNvPicPr>
                <a:picLocks noGrp="1" noRot="1" noChangeAspect="1" noMove="1" noResize="1" noEditPoints="1" noAdjustHandles="1" noChangeArrowheads="1" noChangeShapeType="1"/>
              </p:cNvPicPr>
              <p:nvPr/>
            </p:nvPicPr>
            <p:blipFill>
              <a:blip r:embed="rId7"/>
              <a:stretch>
                <a:fillRect/>
              </a:stretch>
            </p:blipFill>
            <p:spPr>
              <a:xfrm>
                <a:off x="3836434" y="4857601"/>
                <a:ext cx="2083315" cy="1171864"/>
              </a:xfrm>
              <a:prstGeom prst="rect">
                <a:avLst/>
              </a:prstGeom>
              <a:ln w="3175">
                <a:solidFill>
                  <a:prstClr val="ltGray"/>
                </a:solidFill>
              </a:ln>
            </p:spPr>
          </p:pic>
        </mc:Fallback>
      </mc:AlternateContent>
      <p:sp>
        <p:nvSpPr>
          <p:cNvPr id="39" name="Title 1">
            <a:extLst>
              <a:ext uri="{FF2B5EF4-FFF2-40B4-BE49-F238E27FC236}">
                <a16:creationId xmlns:a16="http://schemas.microsoft.com/office/drawing/2014/main" id="{99CBB260-D212-46C5-826C-8814FDDDD35C}"/>
              </a:ext>
            </a:extLst>
          </p:cNvPr>
          <p:cNvSpPr txBox="1">
            <a:spLocks/>
          </p:cNvSpPr>
          <p:nvPr/>
        </p:nvSpPr>
        <p:spPr>
          <a:xfrm>
            <a:off x="266601" y="192009"/>
            <a:ext cx="9896302" cy="604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800">
                <a:latin typeface="Century Gothic" panose="020B0502020202020204" pitchFamily="34" charset="0"/>
              </a:rPr>
              <a:t>In conclusion</a:t>
            </a:r>
          </a:p>
        </p:txBody>
      </p:sp>
      <mc:AlternateContent xmlns:mc="http://schemas.openxmlformats.org/markup-compatibility/2006" xmlns:pslz="http://schemas.microsoft.com/office/powerpoint/2016/slidezoom">
        <mc:Choice Requires="pslz">
          <p:graphicFrame>
            <p:nvGraphicFramePr>
              <p:cNvPr id="46" name="Slide Zoom 45">
                <a:extLst>
                  <a:ext uri="{FF2B5EF4-FFF2-40B4-BE49-F238E27FC236}">
                    <a16:creationId xmlns:a16="http://schemas.microsoft.com/office/drawing/2014/main" id="{9DDB6044-2633-4FF0-9EC7-1A406D25BE82}"/>
                  </a:ext>
                </a:extLst>
              </p:cNvPr>
              <p:cNvGraphicFramePr>
                <a:graphicFrameLocks noChangeAspect="1"/>
              </p:cNvGraphicFramePr>
              <p:nvPr/>
            </p:nvGraphicFramePr>
            <p:xfrm>
              <a:off x="3863096" y="1919956"/>
              <a:ext cx="2093091" cy="1125670"/>
            </p:xfrm>
            <a:graphic>
              <a:graphicData uri="http://schemas.microsoft.com/office/powerpoint/2016/slidezoom">
                <pslz:sldZm>
                  <pslz:sldZmObj sldId="263" cId="297557137">
                    <pslz:zmPr id="{57E66A09-D53E-4763-8B73-F97B064AA337}" returnToParent="0" transitionDur="1000">
                      <p166:blipFill xmlns:p166="http://schemas.microsoft.com/office/powerpoint/2016/6/main">
                        <a:blip r:embed="rId3"/>
                        <a:stretch>
                          <a:fillRect/>
                        </a:stretch>
                      </p166:blipFill>
                      <p166:spPr xmlns:p166="http://schemas.microsoft.com/office/powerpoint/2016/6/main">
                        <a:xfrm>
                          <a:off x="0" y="0"/>
                          <a:ext cx="2093091" cy="1125670"/>
                        </a:xfrm>
                        <a:prstGeom prst="rect">
                          <a:avLst/>
                        </a:prstGeom>
                        <a:ln w="3175">
                          <a:solidFill>
                            <a:prstClr val="ltGray"/>
                          </a:solidFill>
                        </a:ln>
                      </p166:spPr>
                    </pslz:zmPr>
                  </pslz:sldZmObj>
                </pslz:sldZm>
              </a:graphicData>
            </a:graphic>
          </p:graphicFrame>
        </mc:Choice>
        <mc:Fallback xmlns="">
          <p:pic>
            <p:nvPicPr>
              <p:cNvPr id="46" name="Slide Zoom 45">
                <a:hlinkClick r:id="rId9" action="ppaction://hlinksldjump"/>
                <a:extLst>
                  <a:ext uri="{FF2B5EF4-FFF2-40B4-BE49-F238E27FC236}">
                    <a16:creationId xmlns:a16="http://schemas.microsoft.com/office/drawing/2014/main" id="{9DDB6044-2633-4FF0-9EC7-1A406D25BE82}"/>
                  </a:ext>
                </a:extLst>
              </p:cNvPr>
              <p:cNvPicPr>
                <a:picLocks noGrp="1" noRot="1" noChangeAspect="1" noMove="1" noResize="1" noEditPoints="1" noAdjustHandles="1" noChangeArrowheads="1" noChangeShapeType="1"/>
              </p:cNvPicPr>
              <p:nvPr/>
            </p:nvPicPr>
            <p:blipFill>
              <a:blip r:embed="rId10"/>
              <a:stretch>
                <a:fillRect/>
              </a:stretch>
            </p:blipFill>
            <p:spPr>
              <a:xfrm>
                <a:off x="3863096" y="1919956"/>
                <a:ext cx="2093091" cy="1125670"/>
              </a:xfrm>
              <a:prstGeom prst="rect">
                <a:avLst/>
              </a:prstGeom>
              <a:ln w="3175">
                <a:solidFill>
                  <a:prstClr val="ltGray"/>
                </a:solidFill>
              </a:ln>
            </p:spPr>
          </p:pic>
        </mc:Fallback>
      </mc:AlternateContent>
      <p:pic>
        <p:nvPicPr>
          <p:cNvPr id="40" name="Picture 39">
            <a:extLst>
              <a:ext uri="{FF2B5EF4-FFF2-40B4-BE49-F238E27FC236}">
                <a16:creationId xmlns:a16="http://schemas.microsoft.com/office/drawing/2014/main" id="{DAAA394D-DBD6-4884-902B-246C0DC4711A}"/>
              </a:ext>
            </a:extLst>
          </p:cNvPr>
          <p:cNvPicPr>
            <a:picLocks noChangeAspect="1"/>
          </p:cNvPicPr>
          <p:nvPr/>
        </p:nvPicPr>
        <p:blipFill>
          <a:blip r:embed="rId11"/>
          <a:stretch>
            <a:fillRect/>
          </a:stretch>
        </p:blipFill>
        <p:spPr>
          <a:xfrm>
            <a:off x="3795102" y="4790693"/>
            <a:ext cx="2208490" cy="1376812"/>
          </a:xfrm>
          <a:prstGeom prst="rect">
            <a:avLst/>
          </a:prstGeom>
        </p:spPr>
      </p:pic>
      <p:pic>
        <p:nvPicPr>
          <p:cNvPr id="41" name="Picture 40">
            <a:extLst>
              <a:ext uri="{FF2B5EF4-FFF2-40B4-BE49-F238E27FC236}">
                <a16:creationId xmlns:a16="http://schemas.microsoft.com/office/drawing/2014/main" id="{198B2852-DB61-42E6-A5AD-3D92AE833FDB}"/>
              </a:ext>
            </a:extLst>
          </p:cNvPr>
          <p:cNvPicPr>
            <a:picLocks noChangeAspect="1"/>
          </p:cNvPicPr>
          <p:nvPr/>
        </p:nvPicPr>
        <p:blipFill>
          <a:blip r:embed="rId12"/>
          <a:stretch>
            <a:fillRect/>
          </a:stretch>
        </p:blipFill>
        <p:spPr>
          <a:xfrm>
            <a:off x="3826176" y="1865860"/>
            <a:ext cx="2177416" cy="1245368"/>
          </a:xfrm>
          <a:prstGeom prst="rect">
            <a:avLst/>
          </a:prstGeom>
        </p:spPr>
      </p:pic>
      <p:pic>
        <p:nvPicPr>
          <p:cNvPr id="3" name="Picture 2">
            <a:extLst>
              <a:ext uri="{FF2B5EF4-FFF2-40B4-BE49-F238E27FC236}">
                <a16:creationId xmlns:a16="http://schemas.microsoft.com/office/drawing/2014/main" id="{2F091C0E-0AD6-4CE6-A837-602286DED0D4}"/>
              </a:ext>
            </a:extLst>
          </p:cNvPr>
          <p:cNvPicPr>
            <a:picLocks noChangeAspect="1"/>
          </p:cNvPicPr>
          <p:nvPr/>
        </p:nvPicPr>
        <p:blipFill>
          <a:blip r:embed="rId13"/>
          <a:stretch>
            <a:fillRect/>
          </a:stretch>
        </p:blipFill>
        <p:spPr>
          <a:xfrm>
            <a:off x="3836434" y="3330601"/>
            <a:ext cx="2154049" cy="1233515"/>
          </a:xfrm>
          <a:prstGeom prst="rect">
            <a:avLst/>
          </a:prstGeom>
        </p:spPr>
      </p:pic>
    </p:spTree>
    <p:extLst>
      <p:ext uri="{BB962C8B-B14F-4D97-AF65-F5344CB8AC3E}">
        <p14:creationId xmlns:p14="http://schemas.microsoft.com/office/powerpoint/2010/main" val="16977471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CA40059-2831-43BC-BCBC-8DEF7B051389}"/>
              </a:ext>
            </a:extLst>
          </p:cNvPr>
          <p:cNvSpPr txBox="1">
            <a:spLocks/>
          </p:cNvSpPr>
          <p:nvPr/>
        </p:nvSpPr>
        <p:spPr>
          <a:xfrm>
            <a:off x="266601" y="81191"/>
            <a:ext cx="9896302" cy="604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400">
                <a:latin typeface="Century Gothic" panose="020B0502020202020204" pitchFamily="34" charset="0"/>
              </a:rPr>
              <a:t>An easy-to-use </a:t>
            </a:r>
            <a:r>
              <a:rPr lang="en-SG" sz="2400" b="1">
                <a:latin typeface="Century Gothic" panose="020B0502020202020204" pitchFamily="34" charset="0"/>
              </a:rPr>
              <a:t>web interface </a:t>
            </a:r>
            <a:r>
              <a:rPr lang="en-SG" sz="2400">
                <a:latin typeface="Century Gothic" panose="020B0502020202020204" pitchFamily="34" charset="0"/>
              </a:rPr>
              <a:t>so students can visualize food waste and are incentivized to not waste</a:t>
            </a:r>
          </a:p>
        </p:txBody>
      </p:sp>
      <p:sp>
        <p:nvSpPr>
          <p:cNvPr id="4" name="Slide Number Placeholder 5">
            <a:extLst>
              <a:ext uri="{FF2B5EF4-FFF2-40B4-BE49-F238E27FC236}">
                <a16:creationId xmlns:a16="http://schemas.microsoft.com/office/drawing/2014/main" id="{CE9C3F13-0CD7-4A66-ADC9-AD3DFDBFE03C}"/>
              </a:ext>
            </a:extLst>
          </p:cNvPr>
          <p:cNvSpPr txBox="1">
            <a:spLocks/>
          </p:cNvSpPr>
          <p:nvPr/>
        </p:nvSpPr>
        <p:spPr>
          <a:xfrm>
            <a:off x="11822559" y="6492875"/>
            <a:ext cx="3694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5D20A0-B3EF-4396-8888-03D8D9281B5E}" type="slidenum">
              <a:rPr lang="en-SG" smtClean="0"/>
              <a:pPr/>
              <a:t>9</a:t>
            </a:fld>
            <a:endParaRPr lang="en-SG"/>
          </a:p>
        </p:txBody>
      </p:sp>
      <p:grpSp>
        <p:nvGrpSpPr>
          <p:cNvPr id="44" name="Group 43">
            <a:extLst>
              <a:ext uri="{FF2B5EF4-FFF2-40B4-BE49-F238E27FC236}">
                <a16:creationId xmlns:a16="http://schemas.microsoft.com/office/drawing/2014/main" id="{38A9B451-A924-46BB-83E1-DAA52EEF3AE5}"/>
              </a:ext>
            </a:extLst>
          </p:cNvPr>
          <p:cNvGrpSpPr/>
          <p:nvPr/>
        </p:nvGrpSpPr>
        <p:grpSpPr>
          <a:xfrm>
            <a:off x="7322584" y="2562925"/>
            <a:ext cx="4606718" cy="458718"/>
            <a:chOff x="7322584" y="2562925"/>
            <a:chExt cx="4606718" cy="458718"/>
          </a:xfrm>
        </p:grpSpPr>
        <p:pic>
          <p:nvPicPr>
            <p:cNvPr id="15" name="Picture 14" descr="A picture containing drawing&#10;&#10;Description automatically generated">
              <a:extLst>
                <a:ext uri="{FF2B5EF4-FFF2-40B4-BE49-F238E27FC236}">
                  <a16:creationId xmlns:a16="http://schemas.microsoft.com/office/drawing/2014/main" id="{3E45D31F-3AED-467B-ABD3-3CD98E50F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2584" y="2564443"/>
              <a:ext cx="457200" cy="457200"/>
            </a:xfrm>
            <a:prstGeom prst="rect">
              <a:avLst/>
            </a:prstGeom>
            <a:ln>
              <a:noFill/>
            </a:ln>
          </p:spPr>
        </p:pic>
        <p:sp>
          <p:nvSpPr>
            <p:cNvPr id="27" name="Rectangle: Rounded Corners 26">
              <a:extLst>
                <a:ext uri="{FF2B5EF4-FFF2-40B4-BE49-F238E27FC236}">
                  <a16:creationId xmlns:a16="http://schemas.microsoft.com/office/drawing/2014/main" id="{5DF1533F-484C-41C4-AD51-6EE91968A037}"/>
                </a:ext>
              </a:extLst>
            </p:cNvPr>
            <p:cNvSpPr/>
            <p:nvPr/>
          </p:nvSpPr>
          <p:spPr>
            <a:xfrm>
              <a:off x="8007869" y="2562925"/>
              <a:ext cx="3921433" cy="457200"/>
            </a:xfrm>
            <a:prstGeom prst="roundRect">
              <a:avLst/>
            </a:prstGeom>
            <a:solidFill>
              <a:srgbClr val="D4E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a:solidFill>
                    <a:schemeClr val="tx1">
                      <a:lumMod val="75000"/>
                      <a:lumOff val="25000"/>
                    </a:schemeClr>
                  </a:solidFill>
                  <a:latin typeface="Century Gothic" panose="020B0502020202020204" pitchFamily="34" charset="0"/>
                </a:rPr>
                <a:t>Easy to access food profile</a:t>
              </a:r>
            </a:p>
          </p:txBody>
        </p:sp>
      </p:grpSp>
      <p:grpSp>
        <p:nvGrpSpPr>
          <p:cNvPr id="45" name="Group 44">
            <a:extLst>
              <a:ext uri="{FF2B5EF4-FFF2-40B4-BE49-F238E27FC236}">
                <a16:creationId xmlns:a16="http://schemas.microsoft.com/office/drawing/2014/main" id="{30D54C78-450C-4DA7-B251-B98C488C95AF}"/>
              </a:ext>
            </a:extLst>
          </p:cNvPr>
          <p:cNvGrpSpPr/>
          <p:nvPr/>
        </p:nvGrpSpPr>
        <p:grpSpPr>
          <a:xfrm>
            <a:off x="7322584" y="3343423"/>
            <a:ext cx="4606720" cy="474558"/>
            <a:chOff x="7322584" y="3343423"/>
            <a:chExt cx="4606720" cy="474558"/>
          </a:xfrm>
        </p:grpSpPr>
        <p:pic>
          <p:nvPicPr>
            <p:cNvPr id="25" name="Picture 24" descr="A picture containing drawing&#10;&#10;Description automatically generated">
              <a:extLst>
                <a:ext uri="{FF2B5EF4-FFF2-40B4-BE49-F238E27FC236}">
                  <a16:creationId xmlns:a16="http://schemas.microsoft.com/office/drawing/2014/main" id="{1AF537A3-6A05-4249-A23A-9D35A912E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584" y="3360781"/>
              <a:ext cx="457200" cy="457200"/>
            </a:xfrm>
            <a:prstGeom prst="rect">
              <a:avLst/>
            </a:prstGeom>
            <a:ln>
              <a:noFill/>
            </a:ln>
          </p:spPr>
        </p:pic>
        <p:sp>
          <p:nvSpPr>
            <p:cNvPr id="28" name="Rectangle: Rounded Corners 27">
              <a:extLst>
                <a:ext uri="{FF2B5EF4-FFF2-40B4-BE49-F238E27FC236}">
                  <a16:creationId xmlns:a16="http://schemas.microsoft.com/office/drawing/2014/main" id="{F90DB604-E3AA-41F8-B6DD-969C83C7EA9F}"/>
                </a:ext>
              </a:extLst>
            </p:cNvPr>
            <p:cNvSpPr/>
            <p:nvPr/>
          </p:nvSpPr>
          <p:spPr>
            <a:xfrm>
              <a:off x="8007871" y="3343423"/>
              <a:ext cx="3921433" cy="457200"/>
            </a:xfrm>
            <a:prstGeom prst="roundRect">
              <a:avLst/>
            </a:prstGeom>
            <a:solidFill>
              <a:srgbClr val="D4E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a:solidFill>
                    <a:schemeClr val="tx1">
                      <a:lumMod val="75000"/>
                      <a:lumOff val="25000"/>
                    </a:schemeClr>
                  </a:solidFill>
                  <a:latin typeface="Century Gothic" panose="020B0502020202020204" pitchFamily="34" charset="0"/>
                </a:rPr>
                <a:t>Goal oriented point system</a:t>
              </a:r>
            </a:p>
          </p:txBody>
        </p:sp>
      </p:grpSp>
      <p:grpSp>
        <p:nvGrpSpPr>
          <p:cNvPr id="46" name="Group 45">
            <a:extLst>
              <a:ext uri="{FF2B5EF4-FFF2-40B4-BE49-F238E27FC236}">
                <a16:creationId xmlns:a16="http://schemas.microsoft.com/office/drawing/2014/main" id="{3BDAEE89-16DE-46E0-9155-8959299D19C2}"/>
              </a:ext>
            </a:extLst>
          </p:cNvPr>
          <p:cNvGrpSpPr/>
          <p:nvPr/>
        </p:nvGrpSpPr>
        <p:grpSpPr>
          <a:xfrm>
            <a:off x="7322584" y="4152646"/>
            <a:ext cx="4606721" cy="461673"/>
            <a:chOff x="7322584" y="4152646"/>
            <a:chExt cx="4606721" cy="461673"/>
          </a:xfrm>
        </p:grpSpPr>
        <p:pic>
          <p:nvPicPr>
            <p:cNvPr id="21" name="Picture 20" descr="A close up of a sign&#10;&#10;Description automatically generated">
              <a:extLst>
                <a:ext uri="{FF2B5EF4-FFF2-40B4-BE49-F238E27FC236}">
                  <a16:creationId xmlns:a16="http://schemas.microsoft.com/office/drawing/2014/main" id="{0506679F-8E41-49CF-8008-53E179A24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584" y="4157119"/>
              <a:ext cx="457200" cy="457200"/>
            </a:xfrm>
            <a:prstGeom prst="rect">
              <a:avLst/>
            </a:prstGeom>
            <a:ln>
              <a:noFill/>
            </a:ln>
          </p:spPr>
        </p:pic>
        <p:sp>
          <p:nvSpPr>
            <p:cNvPr id="29" name="Rectangle: Rounded Corners 28">
              <a:extLst>
                <a:ext uri="{FF2B5EF4-FFF2-40B4-BE49-F238E27FC236}">
                  <a16:creationId xmlns:a16="http://schemas.microsoft.com/office/drawing/2014/main" id="{53E01D9D-3510-49CC-A06E-A076C703F5A1}"/>
                </a:ext>
              </a:extLst>
            </p:cNvPr>
            <p:cNvSpPr/>
            <p:nvPr/>
          </p:nvSpPr>
          <p:spPr>
            <a:xfrm>
              <a:off x="8007872" y="4152646"/>
              <a:ext cx="3921433" cy="457200"/>
            </a:xfrm>
            <a:prstGeom prst="round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a:solidFill>
                    <a:schemeClr val="tx1">
                      <a:lumMod val="75000"/>
                      <a:lumOff val="25000"/>
                    </a:schemeClr>
                  </a:solidFill>
                  <a:latin typeface="Century Gothic" panose="020B0502020202020204" pitchFamily="34" charset="0"/>
                </a:rPr>
                <a:t>Visual consumption statistics</a:t>
              </a:r>
            </a:p>
          </p:txBody>
        </p:sp>
      </p:grpSp>
      <p:grpSp>
        <p:nvGrpSpPr>
          <p:cNvPr id="47" name="Group 46">
            <a:extLst>
              <a:ext uri="{FF2B5EF4-FFF2-40B4-BE49-F238E27FC236}">
                <a16:creationId xmlns:a16="http://schemas.microsoft.com/office/drawing/2014/main" id="{52D7C9BC-AD0F-4C58-AACC-449F73858E06}"/>
              </a:ext>
            </a:extLst>
          </p:cNvPr>
          <p:cNvGrpSpPr/>
          <p:nvPr/>
        </p:nvGrpSpPr>
        <p:grpSpPr>
          <a:xfrm>
            <a:off x="7322584" y="4948349"/>
            <a:ext cx="4606722" cy="462308"/>
            <a:chOff x="7322584" y="4948349"/>
            <a:chExt cx="4606722" cy="462308"/>
          </a:xfrm>
        </p:grpSpPr>
        <p:pic>
          <p:nvPicPr>
            <p:cNvPr id="19" name="Picture 18" descr="A picture containing drawing&#10;&#10;Description automatically generated">
              <a:extLst>
                <a:ext uri="{FF2B5EF4-FFF2-40B4-BE49-F238E27FC236}">
                  <a16:creationId xmlns:a16="http://schemas.microsoft.com/office/drawing/2014/main" id="{64F27995-9FDA-44CC-800C-965209D69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2584" y="4953457"/>
              <a:ext cx="457200" cy="457200"/>
            </a:xfrm>
            <a:prstGeom prst="rect">
              <a:avLst/>
            </a:prstGeom>
            <a:ln>
              <a:noFill/>
            </a:ln>
          </p:spPr>
        </p:pic>
        <p:sp>
          <p:nvSpPr>
            <p:cNvPr id="30" name="Rectangle: Rounded Corners 29">
              <a:extLst>
                <a:ext uri="{FF2B5EF4-FFF2-40B4-BE49-F238E27FC236}">
                  <a16:creationId xmlns:a16="http://schemas.microsoft.com/office/drawing/2014/main" id="{9AC0E704-2812-41DA-9E25-9FA941406EFA}"/>
                </a:ext>
              </a:extLst>
            </p:cNvPr>
            <p:cNvSpPr/>
            <p:nvPr/>
          </p:nvSpPr>
          <p:spPr>
            <a:xfrm>
              <a:off x="8007873" y="4948349"/>
              <a:ext cx="3921433" cy="457200"/>
            </a:xfrm>
            <a:prstGeom prst="round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a:solidFill>
                    <a:schemeClr val="tx1">
                      <a:lumMod val="75000"/>
                      <a:lumOff val="25000"/>
                    </a:schemeClr>
                  </a:solidFill>
                  <a:latin typeface="Century Gothic" panose="020B0502020202020204" pitchFamily="34" charset="0"/>
                </a:rPr>
                <a:t>Visualized food saving data</a:t>
              </a:r>
            </a:p>
          </p:txBody>
        </p:sp>
      </p:grpSp>
      <p:grpSp>
        <p:nvGrpSpPr>
          <p:cNvPr id="48" name="Group 47">
            <a:extLst>
              <a:ext uri="{FF2B5EF4-FFF2-40B4-BE49-F238E27FC236}">
                <a16:creationId xmlns:a16="http://schemas.microsoft.com/office/drawing/2014/main" id="{2FD0F52C-CACC-414A-8AE8-825059EC7946}"/>
              </a:ext>
            </a:extLst>
          </p:cNvPr>
          <p:cNvGrpSpPr/>
          <p:nvPr/>
        </p:nvGrpSpPr>
        <p:grpSpPr>
          <a:xfrm>
            <a:off x="7322584" y="5749792"/>
            <a:ext cx="4606722" cy="457200"/>
            <a:chOff x="7322584" y="5749792"/>
            <a:chExt cx="4606722" cy="457200"/>
          </a:xfrm>
        </p:grpSpPr>
        <p:pic>
          <p:nvPicPr>
            <p:cNvPr id="11" name="Picture 10" descr="A picture containing drawing&#10;&#10;Description automatically generated">
              <a:extLst>
                <a:ext uri="{FF2B5EF4-FFF2-40B4-BE49-F238E27FC236}">
                  <a16:creationId xmlns:a16="http://schemas.microsoft.com/office/drawing/2014/main" id="{934472A7-BCB5-45DF-96EC-344155E7FA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2584" y="5749792"/>
              <a:ext cx="457200" cy="457200"/>
            </a:xfrm>
            <a:prstGeom prst="rect">
              <a:avLst/>
            </a:prstGeom>
            <a:ln>
              <a:noFill/>
            </a:ln>
          </p:spPr>
        </p:pic>
        <p:sp>
          <p:nvSpPr>
            <p:cNvPr id="31" name="Rectangle: Rounded Corners 30">
              <a:extLst>
                <a:ext uri="{FF2B5EF4-FFF2-40B4-BE49-F238E27FC236}">
                  <a16:creationId xmlns:a16="http://schemas.microsoft.com/office/drawing/2014/main" id="{9E9D9B13-87C8-4A2A-9F28-42E222BE490E}"/>
                </a:ext>
              </a:extLst>
            </p:cNvPr>
            <p:cNvSpPr/>
            <p:nvPr/>
          </p:nvSpPr>
          <p:spPr>
            <a:xfrm>
              <a:off x="8007873" y="5749792"/>
              <a:ext cx="3921433" cy="457200"/>
            </a:xfrm>
            <a:prstGeom prst="round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a:solidFill>
                    <a:schemeClr val="tx1">
                      <a:lumMod val="75000"/>
                      <a:lumOff val="25000"/>
                    </a:schemeClr>
                  </a:solidFill>
                  <a:latin typeface="Century Gothic" panose="020B0502020202020204" pitchFamily="34" charset="0"/>
                </a:rPr>
                <a:t>Optional donation of points to charity</a:t>
              </a:r>
            </a:p>
          </p:txBody>
        </p:sp>
      </p:grpSp>
      <p:grpSp>
        <p:nvGrpSpPr>
          <p:cNvPr id="42" name="Group 41">
            <a:extLst>
              <a:ext uri="{FF2B5EF4-FFF2-40B4-BE49-F238E27FC236}">
                <a16:creationId xmlns:a16="http://schemas.microsoft.com/office/drawing/2014/main" id="{24B325BC-9EC8-49F0-A7FC-CF19B24BD6AA}"/>
              </a:ext>
            </a:extLst>
          </p:cNvPr>
          <p:cNvGrpSpPr/>
          <p:nvPr/>
        </p:nvGrpSpPr>
        <p:grpSpPr>
          <a:xfrm>
            <a:off x="7322584" y="971767"/>
            <a:ext cx="4606717" cy="495750"/>
            <a:chOff x="7322584" y="971767"/>
            <a:chExt cx="4606717" cy="495750"/>
          </a:xfrm>
        </p:grpSpPr>
        <p:pic>
          <p:nvPicPr>
            <p:cNvPr id="7" name="Picture 6" descr="A picture containing game, drawing&#10;&#10;Description automatically generated">
              <a:extLst>
                <a:ext uri="{FF2B5EF4-FFF2-40B4-BE49-F238E27FC236}">
                  <a16:creationId xmlns:a16="http://schemas.microsoft.com/office/drawing/2014/main" id="{F1F5D6E1-0341-4C1F-B1A9-49C1337E3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2584" y="971767"/>
              <a:ext cx="457200" cy="457200"/>
            </a:xfrm>
            <a:prstGeom prst="rect">
              <a:avLst/>
            </a:prstGeom>
            <a:ln>
              <a:noFill/>
            </a:ln>
          </p:spPr>
        </p:pic>
        <p:sp>
          <p:nvSpPr>
            <p:cNvPr id="33" name="Rectangle: Rounded Corners 32">
              <a:extLst>
                <a:ext uri="{FF2B5EF4-FFF2-40B4-BE49-F238E27FC236}">
                  <a16:creationId xmlns:a16="http://schemas.microsoft.com/office/drawing/2014/main" id="{06554296-F364-4795-9984-4DAD88F1DDCA}"/>
                </a:ext>
              </a:extLst>
            </p:cNvPr>
            <p:cNvSpPr/>
            <p:nvPr/>
          </p:nvSpPr>
          <p:spPr>
            <a:xfrm>
              <a:off x="8007868" y="1010317"/>
              <a:ext cx="3921433" cy="457200"/>
            </a:xfrm>
            <a:prstGeom prst="roundRect">
              <a:avLst/>
            </a:prstGeom>
            <a:solidFill>
              <a:srgbClr val="D4E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a:solidFill>
                    <a:schemeClr val="tx1">
                      <a:lumMod val="75000"/>
                      <a:lumOff val="25000"/>
                    </a:schemeClr>
                  </a:solidFill>
                  <a:latin typeface="Century Gothic" panose="020B0502020202020204" pitchFamily="34" charset="0"/>
                </a:rPr>
                <a:t>Reward based incentive system</a:t>
              </a:r>
            </a:p>
          </p:txBody>
        </p:sp>
      </p:grpSp>
      <p:grpSp>
        <p:nvGrpSpPr>
          <p:cNvPr id="43" name="Group 42">
            <a:extLst>
              <a:ext uri="{FF2B5EF4-FFF2-40B4-BE49-F238E27FC236}">
                <a16:creationId xmlns:a16="http://schemas.microsoft.com/office/drawing/2014/main" id="{CA6E8AA6-6937-425B-9269-ECFABD057B85}"/>
              </a:ext>
            </a:extLst>
          </p:cNvPr>
          <p:cNvGrpSpPr/>
          <p:nvPr/>
        </p:nvGrpSpPr>
        <p:grpSpPr>
          <a:xfrm>
            <a:off x="7322584" y="1768105"/>
            <a:ext cx="4606718" cy="461057"/>
            <a:chOff x="7322584" y="1768105"/>
            <a:chExt cx="4606718" cy="461057"/>
          </a:xfrm>
        </p:grpSpPr>
        <p:pic>
          <p:nvPicPr>
            <p:cNvPr id="23" name="Picture 22">
              <a:extLst>
                <a:ext uri="{FF2B5EF4-FFF2-40B4-BE49-F238E27FC236}">
                  <a16:creationId xmlns:a16="http://schemas.microsoft.com/office/drawing/2014/main" id="{1B8F221C-9196-4E07-A1DF-E397B497FC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2584" y="1768105"/>
              <a:ext cx="457200" cy="457200"/>
            </a:xfrm>
            <a:prstGeom prst="rect">
              <a:avLst/>
            </a:prstGeom>
            <a:ln>
              <a:noFill/>
            </a:ln>
          </p:spPr>
        </p:pic>
        <p:sp>
          <p:nvSpPr>
            <p:cNvPr id="34" name="Rectangle: Rounded Corners 33">
              <a:extLst>
                <a:ext uri="{FF2B5EF4-FFF2-40B4-BE49-F238E27FC236}">
                  <a16:creationId xmlns:a16="http://schemas.microsoft.com/office/drawing/2014/main" id="{310467BC-ACF1-4F02-9ED3-E1B3AE8F3681}"/>
                </a:ext>
              </a:extLst>
            </p:cNvPr>
            <p:cNvSpPr/>
            <p:nvPr/>
          </p:nvSpPr>
          <p:spPr>
            <a:xfrm>
              <a:off x="8007869" y="1771962"/>
              <a:ext cx="3921433" cy="457200"/>
            </a:xfrm>
            <a:prstGeom prst="roundRect">
              <a:avLst/>
            </a:prstGeom>
            <a:solidFill>
              <a:srgbClr val="D4E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a:solidFill>
                    <a:schemeClr val="tx1">
                      <a:lumMod val="75000"/>
                      <a:lumOff val="25000"/>
                    </a:schemeClr>
                  </a:solidFill>
                  <a:latin typeface="Century Gothic" panose="020B0502020202020204" pitchFamily="34" charset="0"/>
                </a:rPr>
                <a:t>Accurate calorie tracking for users</a:t>
              </a:r>
            </a:p>
          </p:txBody>
        </p:sp>
      </p:grpSp>
      <p:pic>
        <p:nvPicPr>
          <p:cNvPr id="41" name="Picture 40">
            <a:extLst>
              <a:ext uri="{FF2B5EF4-FFF2-40B4-BE49-F238E27FC236}">
                <a16:creationId xmlns:a16="http://schemas.microsoft.com/office/drawing/2014/main" id="{0C1304C1-782E-4D88-AE89-4B590345AB3A}"/>
              </a:ext>
            </a:extLst>
          </p:cNvPr>
          <p:cNvPicPr>
            <a:picLocks noChangeAspect="1"/>
          </p:cNvPicPr>
          <p:nvPr/>
        </p:nvPicPr>
        <p:blipFill>
          <a:blip r:embed="rId9"/>
          <a:stretch>
            <a:fillRect/>
          </a:stretch>
        </p:blipFill>
        <p:spPr>
          <a:xfrm>
            <a:off x="411450" y="1087048"/>
            <a:ext cx="6735408" cy="5120174"/>
          </a:xfrm>
          <a:prstGeom prst="rect">
            <a:avLst/>
          </a:prstGeom>
        </p:spPr>
      </p:pic>
    </p:spTree>
    <p:extLst>
      <p:ext uri="{BB962C8B-B14F-4D97-AF65-F5344CB8AC3E}">
        <p14:creationId xmlns:p14="http://schemas.microsoft.com/office/powerpoint/2010/main" val="359602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Custom Desig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Custom Desig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Custom Desig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Custom Desig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Custom Desig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Custom Desig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TotalTime>
  <Words>2348</Words>
  <Application>Microsoft Office PowerPoint</Application>
  <PresentationFormat>Widescreen</PresentationFormat>
  <Paragraphs>247</Paragraphs>
  <Slides>11</Slides>
  <Notes>9</Notes>
  <HiddenSlides>1</HiddenSlides>
  <MMClips>1</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11</vt:i4>
      </vt:variant>
    </vt:vector>
  </HeadingPairs>
  <TitlesOfParts>
    <vt:vector size="28" baseType="lpstr">
      <vt:lpstr>Arial</vt:lpstr>
      <vt:lpstr>Arial Narrow</vt:lpstr>
      <vt:lpstr>Calibri</vt:lpstr>
      <vt:lpstr>Calibri Light</vt:lpstr>
      <vt:lpstr>Carlito</vt:lpstr>
      <vt:lpstr>Century Gothic</vt:lpstr>
      <vt:lpstr>Quattrocento sans</vt:lpstr>
      <vt:lpstr>Trebuchet MS</vt:lpstr>
      <vt:lpstr>Office Theme</vt:lpstr>
      <vt:lpstr>Custom Design</vt:lpstr>
      <vt:lpstr>6_Custom Design</vt:lpstr>
      <vt:lpstr>1_Custom Design</vt:lpstr>
      <vt:lpstr>7_Custom Design</vt:lpstr>
      <vt:lpstr>8_Custom Design</vt:lpstr>
      <vt:lpstr>9_Custom Design</vt:lpstr>
      <vt:lpstr>5_Custom Design</vt:lpstr>
      <vt:lpstr>5_Custom Design</vt:lpstr>
      <vt:lpstr>PowerPoint Presentation</vt:lpstr>
      <vt:lpstr>Executive Summary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Ojus SHARMA</dc:creator>
  <cp:lastModifiedBy>Vedant MEHROTRA</cp:lastModifiedBy>
  <cp:revision>9</cp:revision>
  <dcterms:created xsi:type="dcterms:W3CDTF">2021-08-28T06:43:44Z</dcterms:created>
  <dcterms:modified xsi:type="dcterms:W3CDTF">2021-08-29T10:31:36Z</dcterms:modified>
</cp:coreProperties>
</file>